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525000" cy="7156450"/>
  <p:notesSz cx="9525000" cy="71564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4375" y="2218499"/>
            <a:ext cx="8096250" cy="1502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28750" y="4007612"/>
            <a:ext cx="6667500" cy="17891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AAAAAA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AAAAAA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AAAAAA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76250" y="1645983"/>
            <a:ext cx="4143375" cy="4723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905375" y="1645983"/>
            <a:ext cx="4143375" cy="4723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AAAAAA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50470" y="1905440"/>
            <a:ext cx="3265170" cy="421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rgbClr val="AAAAAA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6194" y="1709160"/>
            <a:ext cx="7952610" cy="3029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rgbClr val="AAAAAA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238500" y="6655498"/>
            <a:ext cx="3048000" cy="3578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76250" y="6655498"/>
            <a:ext cx="2190750" cy="3578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858000" y="6655498"/>
            <a:ext cx="2190750" cy="3578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hyperlink" Target="http://www.tntech.edu/publicaffairs/rel/1997/feb97/bagci.html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hyperlink" Target="http://www.brockeng.com/mechanism/index.htm" TargetMode="Externa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525000" cy="7144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4109" y="543827"/>
            <a:ext cx="233235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20">
                <a:solidFill>
                  <a:srgbClr val="FF0000"/>
                </a:solidFill>
              </a:rPr>
              <a:t>2.</a:t>
            </a:r>
            <a:r>
              <a:rPr dirty="0" sz="2600" spc="-10">
                <a:solidFill>
                  <a:srgbClr val="FF0000"/>
                </a:solidFill>
              </a:rPr>
              <a:t> </a:t>
            </a:r>
            <a:r>
              <a:rPr dirty="0" sz="2600" spc="160">
                <a:solidFill>
                  <a:srgbClr val="FF0000"/>
                </a:solidFill>
              </a:rPr>
              <a:t>Definiciones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64109" y="1173195"/>
            <a:ext cx="7932420" cy="55149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14325">
              <a:lnSpc>
                <a:spcPct val="100000"/>
              </a:lnSpc>
              <a:spcBef>
                <a:spcPts val="110"/>
              </a:spcBef>
            </a:pPr>
            <a:r>
              <a:rPr dirty="0" sz="2250" spc="215">
                <a:solidFill>
                  <a:srgbClr val="FF0032"/>
                </a:solidFill>
                <a:latin typeface="Times New Roman"/>
                <a:cs typeface="Times New Roman"/>
              </a:rPr>
              <a:t>Grados </a:t>
            </a:r>
            <a:r>
              <a:rPr dirty="0" sz="2250" spc="170">
                <a:solidFill>
                  <a:srgbClr val="FF0032"/>
                </a:solidFill>
                <a:latin typeface="Times New Roman"/>
                <a:cs typeface="Times New Roman"/>
              </a:rPr>
              <a:t>de </a:t>
            </a:r>
            <a:r>
              <a:rPr dirty="0" sz="2250" spc="210">
                <a:solidFill>
                  <a:srgbClr val="FF0032"/>
                </a:solidFill>
                <a:latin typeface="Times New Roman"/>
                <a:cs typeface="Times New Roman"/>
              </a:rPr>
              <a:t>Libertad </a:t>
            </a:r>
            <a:r>
              <a:rPr dirty="0" sz="2250" spc="65">
                <a:solidFill>
                  <a:srgbClr val="FF0032"/>
                </a:solidFill>
                <a:latin typeface="Times New Roman"/>
                <a:cs typeface="Times New Roman"/>
              </a:rPr>
              <a:t>( </a:t>
            </a:r>
            <a:r>
              <a:rPr dirty="0" sz="2250" spc="250">
                <a:solidFill>
                  <a:srgbClr val="FF0032"/>
                </a:solidFill>
                <a:latin typeface="Times New Roman"/>
                <a:cs typeface="Times New Roman"/>
              </a:rPr>
              <a:t>GDL</a:t>
            </a:r>
            <a:r>
              <a:rPr dirty="0" sz="2250" spc="-340">
                <a:solidFill>
                  <a:srgbClr val="FF0032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FF0032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12700" marR="5080" indent="318770">
              <a:lnSpc>
                <a:spcPct val="111500"/>
              </a:lnSpc>
              <a:spcBef>
                <a:spcPts val="1495"/>
              </a:spcBef>
              <a:tabLst>
                <a:tab pos="774700" algn="l"/>
                <a:tab pos="1970405" algn="l"/>
                <a:tab pos="2432685" algn="l"/>
                <a:tab pos="4284980" algn="l"/>
                <a:tab pos="6460490" algn="l"/>
              </a:tabLst>
            </a:pPr>
            <a:r>
              <a:rPr dirty="0" sz="2250" spc="265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ú</a:t>
            </a:r>
            <a:r>
              <a:rPr dirty="0" sz="2250" spc="325">
                <a:solidFill>
                  <a:srgbClr val="AAAA00"/>
                </a:solidFill>
                <a:latin typeface="Times New Roman"/>
                <a:cs typeface="Times New Roman"/>
              </a:rPr>
              <a:t>m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31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34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60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p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15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31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q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34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75">
                <a:solidFill>
                  <a:srgbClr val="AAAA00"/>
                </a:solidFill>
                <a:latin typeface="Times New Roman"/>
                <a:cs typeface="Times New Roman"/>
              </a:rPr>
              <a:t>s  </a:t>
            </a:r>
            <a:r>
              <a:rPr dirty="0" sz="2250" spc="280">
                <a:solidFill>
                  <a:srgbClr val="AAAA00"/>
                </a:solidFill>
                <a:latin typeface="Times New Roman"/>
                <a:cs typeface="Times New Roman"/>
              </a:rPr>
              <a:t>para</a:t>
            </a:r>
            <a:r>
              <a:rPr dirty="0" sz="2250" spc="4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00"/>
                </a:solidFill>
                <a:latin typeface="Times New Roman"/>
                <a:cs typeface="Times New Roman"/>
              </a:rPr>
              <a:t>definir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00"/>
                </a:solidFill>
                <a:latin typeface="Times New Roman"/>
                <a:cs typeface="Times New Roman"/>
              </a:rPr>
              <a:t>la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AAAA00"/>
                </a:solidFill>
                <a:latin typeface="Times New Roman"/>
                <a:cs typeface="Times New Roman"/>
              </a:rPr>
              <a:t>posición</a:t>
            </a:r>
            <a:r>
              <a:rPr dirty="0" sz="2250" spc="3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y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00"/>
                </a:solidFill>
                <a:latin typeface="Times New Roman"/>
                <a:cs typeface="Times New Roman"/>
              </a:rPr>
              <a:t>orientación</a:t>
            </a:r>
            <a:r>
              <a:rPr dirty="0" sz="2250" spc="2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de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un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cuerpo.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</a:pPr>
            <a:r>
              <a:rPr dirty="0" sz="2250" spc="195">
                <a:solidFill>
                  <a:srgbClr val="FF0032"/>
                </a:solidFill>
                <a:latin typeface="Times New Roman"/>
                <a:cs typeface="Times New Roman"/>
              </a:rPr>
              <a:t>Eslabón</a:t>
            </a:r>
            <a:endParaRPr sz="2250">
              <a:latin typeface="Times New Roman"/>
              <a:cs typeface="Times New Roman"/>
            </a:endParaRPr>
          </a:p>
          <a:p>
            <a:pPr marL="12700" marR="6985" indent="238125">
              <a:lnSpc>
                <a:spcPct val="110900"/>
              </a:lnSpc>
              <a:spcBef>
                <a:spcPts val="1515"/>
              </a:spcBef>
            </a:pP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Es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60">
                <a:solidFill>
                  <a:srgbClr val="AAAA00"/>
                </a:solidFill>
                <a:latin typeface="Times New Roman"/>
                <a:cs typeface="Times New Roman"/>
              </a:rPr>
              <a:t>un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04">
                <a:solidFill>
                  <a:srgbClr val="AAAA00"/>
                </a:solidFill>
                <a:latin typeface="Times New Roman"/>
                <a:cs typeface="Times New Roman"/>
              </a:rPr>
              <a:t>cuerpo</a:t>
            </a:r>
            <a:r>
              <a:rPr dirty="0" sz="2250" spc="7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rígido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10">
                <a:solidFill>
                  <a:srgbClr val="AAAA00"/>
                </a:solidFill>
                <a:latin typeface="Times New Roman"/>
                <a:cs typeface="Times New Roman"/>
              </a:rPr>
              <a:t>que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AAAA00"/>
                </a:solidFill>
                <a:latin typeface="Times New Roman"/>
                <a:cs typeface="Times New Roman"/>
              </a:rPr>
              <a:t>posee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00"/>
                </a:solidFill>
                <a:latin typeface="Times New Roman"/>
                <a:cs typeface="Times New Roman"/>
              </a:rPr>
              <a:t>al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menos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2</a:t>
            </a:r>
            <a:r>
              <a:rPr dirty="0" sz="2250" spc="7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00"/>
                </a:solidFill>
                <a:latin typeface="Times New Roman"/>
                <a:cs typeface="Times New Roman"/>
              </a:rPr>
              <a:t>nodos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(</a:t>
            </a:r>
            <a:r>
              <a:rPr dirty="0" sz="2250" spc="7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puntos 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de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AAAA00"/>
                </a:solidFill>
                <a:latin typeface="Times New Roman"/>
                <a:cs typeface="Times New Roman"/>
              </a:rPr>
              <a:t>unión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con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otros</a:t>
            </a:r>
            <a:r>
              <a:rPr dirty="0" sz="2250" spc="4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cuerpos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AAAA00"/>
                </a:solidFill>
                <a:latin typeface="Times New Roman"/>
                <a:cs typeface="Times New Roman"/>
              </a:rPr>
              <a:t>).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spcBef>
                <a:spcPts val="5"/>
              </a:spcBef>
            </a:pPr>
            <a:r>
              <a:rPr dirty="0" sz="2250" spc="270">
                <a:solidFill>
                  <a:srgbClr val="FF0032"/>
                </a:solidFill>
                <a:latin typeface="Times New Roman"/>
                <a:cs typeface="Times New Roman"/>
              </a:rPr>
              <a:t>Junta</a:t>
            </a:r>
            <a:r>
              <a:rPr dirty="0" sz="2250" spc="30">
                <a:solidFill>
                  <a:srgbClr val="FF0032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FF0032"/>
                </a:solidFill>
                <a:latin typeface="Times New Roman"/>
                <a:cs typeface="Times New Roman"/>
              </a:rPr>
              <a:t>(</a:t>
            </a:r>
            <a:r>
              <a:rPr dirty="0" sz="2250" spc="35">
                <a:solidFill>
                  <a:srgbClr val="FF0032"/>
                </a:solidFill>
                <a:latin typeface="Times New Roman"/>
                <a:cs typeface="Times New Roman"/>
              </a:rPr>
              <a:t> </a:t>
            </a:r>
            <a:r>
              <a:rPr dirty="0" sz="2250" spc="295">
                <a:solidFill>
                  <a:srgbClr val="FF0032"/>
                </a:solidFill>
                <a:latin typeface="Times New Roman"/>
                <a:cs typeface="Times New Roman"/>
              </a:rPr>
              <a:t>Par</a:t>
            </a:r>
            <a:r>
              <a:rPr dirty="0" sz="2250" spc="35">
                <a:solidFill>
                  <a:srgbClr val="FF0032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FF0032"/>
                </a:solidFill>
                <a:latin typeface="Times New Roman"/>
                <a:cs typeface="Times New Roman"/>
              </a:rPr>
              <a:t>Cinemático</a:t>
            </a:r>
            <a:r>
              <a:rPr dirty="0" sz="2250" spc="30">
                <a:solidFill>
                  <a:srgbClr val="FF0032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FF0032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12700" marR="5080" indent="318770">
              <a:lnSpc>
                <a:spcPct val="110900"/>
              </a:lnSpc>
              <a:spcBef>
                <a:spcPts val="1510"/>
              </a:spcBef>
              <a:tabLst>
                <a:tab pos="817244" algn="l"/>
                <a:tab pos="1218565" algn="l"/>
                <a:tab pos="2147570" algn="l"/>
                <a:tab pos="3001010" algn="l"/>
                <a:tab pos="3311525" algn="l"/>
                <a:tab pos="3621404" algn="l"/>
                <a:tab pos="4320540" algn="l"/>
                <a:tab pos="5761355" algn="l"/>
                <a:tab pos="6231890" algn="l"/>
                <a:tab pos="6811009" algn="l"/>
                <a:tab pos="7759065" algn="l"/>
              </a:tabLst>
            </a:pPr>
            <a:r>
              <a:rPr dirty="0" sz="2250" spc="265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ó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15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31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2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325">
                <a:solidFill>
                  <a:srgbClr val="AAAA00"/>
                </a:solidFill>
                <a:latin typeface="Times New Roman"/>
                <a:cs typeface="Times New Roman"/>
              </a:rPr>
              <a:t>m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á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0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b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0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130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y  </a:t>
            </a:r>
            <a:r>
              <a:rPr dirty="0" sz="2250" spc="210">
                <a:solidFill>
                  <a:srgbClr val="AAAA00"/>
                </a:solidFill>
                <a:latin typeface="Times New Roman"/>
                <a:cs typeface="Times New Roman"/>
              </a:rPr>
              <a:t>permite</a:t>
            </a:r>
            <a:r>
              <a:rPr dirty="0" sz="2250" spc="1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30">
                <a:solidFill>
                  <a:srgbClr val="AAAA00"/>
                </a:solidFill>
                <a:latin typeface="Times New Roman"/>
                <a:cs typeface="Times New Roman"/>
              </a:rPr>
              <a:t>el</a:t>
            </a:r>
            <a:r>
              <a:rPr dirty="0" sz="2250" spc="-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00"/>
                </a:solidFill>
                <a:latin typeface="Times New Roman"/>
                <a:cs typeface="Times New Roman"/>
              </a:rPr>
              <a:t>movimiento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entre</a:t>
            </a:r>
            <a:r>
              <a:rPr dirty="0" sz="2250" spc="3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ellos.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710" y="868198"/>
            <a:ext cx="648525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20">
                <a:solidFill>
                  <a:srgbClr val="AAAA00"/>
                </a:solidFill>
              </a:rPr>
              <a:t>3.</a:t>
            </a:r>
            <a:r>
              <a:rPr dirty="0" sz="2600" spc="65">
                <a:solidFill>
                  <a:srgbClr val="AAAA00"/>
                </a:solidFill>
              </a:rPr>
              <a:t> </a:t>
            </a:r>
            <a:r>
              <a:rPr dirty="0" sz="2600" spc="280">
                <a:solidFill>
                  <a:srgbClr val="AAAA00"/>
                </a:solidFill>
              </a:rPr>
              <a:t>Grados</a:t>
            </a:r>
            <a:r>
              <a:rPr dirty="0" sz="2600" spc="75">
                <a:solidFill>
                  <a:srgbClr val="AAAA00"/>
                </a:solidFill>
              </a:rPr>
              <a:t> </a:t>
            </a:r>
            <a:r>
              <a:rPr dirty="0" sz="2600" spc="229">
                <a:solidFill>
                  <a:srgbClr val="AAAA00"/>
                </a:solidFill>
              </a:rPr>
              <a:t>de</a:t>
            </a:r>
            <a:r>
              <a:rPr dirty="0" sz="2600" spc="85">
                <a:solidFill>
                  <a:srgbClr val="AAAA00"/>
                </a:solidFill>
              </a:rPr>
              <a:t> </a:t>
            </a:r>
            <a:r>
              <a:rPr dirty="0" sz="2600" spc="270">
                <a:solidFill>
                  <a:srgbClr val="AAAA00"/>
                </a:solidFill>
              </a:rPr>
              <a:t>Libertad</a:t>
            </a:r>
            <a:r>
              <a:rPr dirty="0" sz="2600" spc="85">
                <a:solidFill>
                  <a:srgbClr val="AAAA00"/>
                </a:solidFill>
              </a:rPr>
              <a:t> </a:t>
            </a:r>
            <a:r>
              <a:rPr dirty="0" sz="2600" spc="229">
                <a:solidFill>
                  <a:srgbClr val="AAAA00"/>
                </a:solidFill>
              </a:rPr>
              <a:t>(GDL)</a:t>
            </a:r>
            <a:r>
              <a:rPr dirty="0" sz="2600" spc="90">
                <a:solidFill>
                  <a:srgbClr val="AAAA00"/>
                </a:solidFill>
              </a:rPr>
              <a:t> </a:t>
            </a:r>
            <a:r>
              <a:rPr dirty="0" sz="2600" spc="220">
                <a:solidFill>
                  <a:srgbClr val="AAAA00"/>
                </a:solidFill>
              </a:rPr>
              <a:t>en</a:t>
            </a:r>
            <a:r>
              <a:rPr dirty="0" sz="2600" spc="85">
                <a:solidFill>
                  <a:srgbClr val="AAAA00"/>
                </a:solidFill>
              </a:rPr>
              <a:t> </a:t>
            </a:r>
            <a:r>
              <a:rPr dirty="0" sz="2600" spc="110">
                <a:solidFill>
                  <a:srgbClr val="AAAA00"/>
                </a:solidFill>
              </a:rPr>
              <a:t>el</a:t>
            </a:r>
            <a:r>
              <a:rPr dirty="0" sz="2600" spc="70">
                <a:solidFill>
                  <a:srgbClr val="AAAA00"/>
                </a:solidFill>
              </a:rPr>
              <a:t> </a:t>
            </a:r>
            <a:r>
              <a:rPr dirty="0" sz="2600" spc="235">
                <a:solidFill>
                  <a:srgbClr val="AAAA00"/>
                </a:solidFill>
              </a:rPr>
              <a:t>Plano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7481658" y="1575709"/>
            <a:ext cx="149415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21435" algn="l"/>
              </a:tabLst>
            </a:pP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5710" y="1575709"/>
            <a:ext cx="6468110" cy="67437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 marR="5080">
              <a:lnSpc>
                <a:spcPts val="2390"/>
              </a:lnSpc>
              <a:spcBef>
                <a:spcPts val="450"/>
              </a:spcBef>
              <a:tabLst>
                <a:tab pos="546735" algn="l"/>
                <a:tab pos="2381885" algn="l"/>
                <a:tab pos="2933065" algn="l"/>
                <a:tab pos="3517900" algn="l"/>
                <a:tab pos="4683760" algn="l"/>
                <a:tab pos="5234940" algn="l"/>
                <a:tab pos="5697855" algn="l"/>
              </a:tabLst>
            </a:pPr>
            <a:r>
              <a:rPr dirty="0" sz="2250" spc="28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ov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36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o  </a:t>
            </a: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parámetros</a:t>
            </a:r>
            <a:r>
              <a:rPr dirty="0" sz="2250" spc="-3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300">
                <a:solidFill>
                  <a:srgbClr val="AAAAAA"/>
                </a:solidFill>
                <a:latin typeface="Times New Roman"/>
                <a:cs typeface="Times New Roman"/>
              </a:rPr>
              <a:t>para</a:t>
            </a:r>
            <a:r>
              <a:rPr dirty="0" sz="2250" spc="-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definir</a:t>
            </a:r>
            <a:r>
              <a:rPr dirty="0" sz="2250" spc="-8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sus</a:t>
            </a:r>
            <a:r>
              <a:rPr dirty="0" sz="2250" spc="-1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GDL.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3017" y="5075251"/>
            <a:ext cx="210820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5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6412" y="4200894"/>
            <a:ext cx="210820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55">
                <a:solidFill>
                  <a:srgbClr val="AAAAAA"/>
                </a:solidFill>
                <a:latin typeface="Times New Roman"/>
                <a:cs typeface="Times New Roman"/>
              </a:rPr>
              <a:t>x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72033" y="4207236"/>
            <a:ext cx="219075" cy="431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45">
                <a:solidFill>
                  <a:srgbClr val="AAAAAA"/>
                </a:solidFill>
                <a:latin typeface="Arial"/>
                <a:cs typeface="Arial"/>
              </a:rPr>
              <a:t>q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0517" y="5318131"/>
            <a:ext cx="219075" cy="431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785">
                <a:solidFill>
                  <a:srgbClr val="AAAAAA"/>
                </a:solidFill>
                <a:latin typeface="Arial"/>
                <a:cs typeface="Arial"/>
              </a:rPr>
              <a:t>f</a:t>
            </a:r>
            <a:endParaRPr sz="2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88017" y="4916856"/>
            <a:ext cx="18986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425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8959" y="4133309"/>
            <a:ext cx="466725" cy="431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2600" spc="515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baseline="-12578" sz="3975" spc="772">
                <a:solidFill>
                  <a:srgbClr val="AAAAAA"/>
                </a:solidFill>
                <a:latin typeface="Arial"/>
                <a:cs typeface="Arial"/>
              </a:rPr>
              <a:t> </a:t>
            </a:r>
            <a:endParaRPr baseline="-12578" sz="3975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6662" y="3159691"/>
            <a:ext cx="105283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305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36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45517" y="5710959"/>
            <a:ext cx="293370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225">
                <a:solidFill>
                  <a:srgbClr val="AAAAAA"/>
                </a:solidFill>
                <a:latin typeface="Times New Roman"/>
                <a:cs typeface="Times New Roman"/>
              </a:rPr>
              <a:t>X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75002" y="2549335"/>
            <a:ext cx="293370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2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710" y="793249"/>
            <a:ext cx="5901690" cy="3702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0"/>
              <a:t>1).-</a:t>
            </a:r>
            <a:r>
              <a:rPr dirty="0" spc="-15"/>
              <a:t> </a:t>
            </a:r>
            <a:r>
              <a:rPr dirty="0" spc="190"/>
              <a:t>Los</a:t>
            </a:r>
            <a:r>
              <a:rPr dirty="0" spc="5"/>
              <a:t> </a:t>
            </a:r>
            <a:r>
              <a:rPr dirty="0" spc="285"/>
              <a:t>GDL</a:t>
            </a:r>
            <a:r>
              <a:rPr dirty="0" spc="-175"/>
              <a:t> </a:t>
            </a:r>
            <a:r>
              <a:rPr dirty="0" spc="204"/>
              <a:t>en</a:t>
            </a:r>
            <a:r>
              <a:rPr dirty="0" spc="5"/>
              <a:t> </a:t>
            </a:r>
            <a:r>
              <a:rPr dirty="0" spc="105"/>
              <a:t>el</a:t>
            </a:r>
            <a:r>
              <a:rPr dirty="0" spc="5"/>
              <a:t> </a:t>
            </a:r>
            <a:r>
              <a:rPr dirty="0" spc="210"/>
              <a:t>plano</a:t>
            </a:r>
            <a:r>
              <a:rPr dirty="0" spc="5"/>
              <a:t> </a:t>
            </a:r>
            <a:r>
              <a:rPr dirty="0" spc="145"/>
              <a:t>son</a:t>
            </a:r>
            <a:r>
              <a:rPr dirty="0" spc="5"/>
              <a:t> </a:t>
            </a:r>
            <a:r>
              <a:rPr dirty="0" spc="195"/>
              <a:t>generalmente: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8213" y="1583125"/>
            <a:ext cx="2559685" cy="725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64565" algn="l"/>
              </a:tabLst>
            </a:pP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x,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	2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distancias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4565" algn="l"/>
              </a:tabLst>
            </a:pPr>
            <a:r>
              <a:rPr dirty="0" sz="2250" spc="50">
                <a:solidFill>
                  <a:srgbClr val="AAAAAA"/>
                </a:solidFill>
                <a:latin typeface="Arial"/>
                <a:cs typeface="Arial"/>
              </a:rPr>
              <a:t>q	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3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ángulo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2319" y="1665497"/>
            <a:ext cx="95186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2250" spc="-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710" y="2827078"/>
            <a:ext cx="124714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b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é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: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8213" y="3399428"/>
            <a:ext cx="16700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36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10713" y="3399428"/>
            <a:ext cx="148399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-113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78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istancia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8213" y="3969654"/>
            <a:ext cx="2257425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64565" algn="l"/>
              </a:tabLst>
            </a:pPr>
            <a:r>
              <a:rPr dirty="0" sz="2250" spc="370">
                <a:solidFill>
                  <a:srgbClr val="AAAAAA"/>
                </a:solidFill>
                <a:latin typeface="Arial"/>
                <a:cs typeface="Arial"/>
              </a:rPr>
              <a:t>f</a:t>
            </a:r>
            <a:r>
              <a:rPr dirty="0" sz="2250" spc="370">
                <a:solidFill>
                  <a:srgbClr val="AAAAAA"/>
                </a:solidFill>
                <a:latin typeface="Times New Roman"/>
                <a:cs typeface="Times New Roman"/>
              </a:rPr>
              <a:t>,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50">
                <a:solidFill>
                  <a:srgbClr val="AAAAAA"/>
                </a:solidFill>
                <a:latin typeface="Arial"/>
                <a:cs typeface="Arial"/>
              </a:rPr>
              <a:t>q	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 spc="-2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ángulos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2319" y="3809143"/>
            <a:ext cx="95186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2250" spc="-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710" y="4892593"/>
            <a:ext cx="7811134" cy="9429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2).-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Los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r>
              <a:rPr dirty="0" sz="2250" spc="-9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en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el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AAAAAA"/>
                </a:solidFill>
                <a:latin typeface="Times New Roman"/>
                <a:cs typeface="Times New Roman"/>
              </a:rPr>
              <a:t>plano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80">
                <a:solidFill>
                  <a:srgbClr val="AAAAAA"/>
                </a:solidFill>
                <a:latin typeface="Times New Roman"/>
                <a:cs typeface="Times New Roman"/>
              </a:rPr>
              <a:t>para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50" spc="495">
                <a:solidFill>
                  <a:srgbClr val="AAAAAA"/>
                </a:solidFill>
                <a:latin typeface="Times New Roman"/>
                <a:cs typeface="Times New Roman"/>
              </a:rPr>
              <a:t>“n”</a:t>
            </a:r>
            <a:r>
              <a:rPr dirty="0" sz="1750" spc="1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cuerpos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no</a:t>
            </a:r>
            <a:r>
              <a:rPr dirty="0" sz="2250" spc="7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unidos</a:t>
            </a:r>
            <a:r>
              <a:rPr dirty="0" sz="2250" spc="-1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son:</a:t>
            </a:r>
            <a:endParaRPr sz="2250">
              <a:latin typeface="Times New Roman"/>
              <a:cs typeface="Times New Roman"/>
            </a:endParaRPr>
          </a:p>
          <a:p>
            <a:pPr marL="965200">
              <a:lnSpc>
                <a:spcPct val="100000"/>
              </a:lnSpc>
              <a:spcBef>
                <a:spcPts val="1805"/>
              </a:spcBef>
            </a:pP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G</a:t>
            </a:r>
            <a:r>
              <a:rPr dirty="0" sz="2250" spc="-22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-2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95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-21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-2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2250" spc="-22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1471" y="609751"/>
            <a:ext cx="5382895" cy="9086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70915" marR="5080" indent="-958850">
              <a:lnSpc>
                <a:spcPct val="111400"/>
              </a:lnSpc>
              <a:spcBef>
                <a:spcPts val="95"/>
              </a:spcBef>
            </a:pPr>
            <a:r>
              <a:rPr dirty="0" sz="2600" spc="229">
                <a:solidFill>
                  <a:srgbClr val="AAAA00"/>
                </a:solidFill>
              </a:rPr>
              <a:t>Ecuación de</a:t>
            </a:r>
            <a:r>
              <a:rPr dirty="0" sz="2600" spc="-145">
                <a:solidFill>
                  <a:srgbClr val="AAAA00"/>
                </a:solidFill>
              </a:rPr>
              <a:t> </a:t>
            </a:r>
            <a:r>
              <a:rPr dirty="0" sz="2600" spc="275">
                <a:solidFill>
                  <a:srgbClr val="AAAA00"/>
                </a:solidFill>
              </a:rPr>
              <a:t>Gruebler</a:t>
            </a:r>
            <a:r>
              <a:rPr dirty="0" sz="1750" spc="275"/>
              <a:t> – </a:t>
            </a:r>
            <a:r>
              <a:rPr dirty="0" sz="2600" spc="275">
                <a:solidFill>
                  <a:srgbClr val="AAAA00"/>
                </a:solidFill>
              </a:rPr>
              <a:t>Kutzbach  </a:t>
            </a:r>
            <a:r>
              <a:rPr dirty="0" sz="2600" spc="325">
                <a:solidFill>
                  <a:srgbClr val="AAAA00"/>
                </a:solidFill>
              </a:rPr>
              <a:t>para </a:t>
            </a:r>
            <a:r>
              <a:rPr dirty="0" sz="2600" spc="305">
                <a:solidFill>
                  <a:srgbClr val="AAAA00"/>
                </a:solidFill>
              </a:rPr>
              <a:t>GDL </a:t>
            </a:r>
            <a:r>
              <a:rPr dirty="0" sz="2600" spc="215">
                <a:solidFill>
                  <a:srgbClr val="AAAA00"/>
                </a:solidFill>
              </a:rPr>
              <a:t>en</a:t>
            </a:r>
            <a:r>
              <a:rPr dirty="0" sz="2600" spc="-430">
                <a:solidFill>
                  <a:srgbClr val="AAAA00"/>
                </a:solidFill>
              </a:rPr>
              <a:t> </a:t>
            </a:r>
            <a:r>
              <a:rPr dirty="0" sz="2600" spc="95">
                <a:solidFill>
                  <a:srgbClr val="AAAA00"/>
                </a:solidFill>
              </a:rPr>
              <a:t>el </a:t>
            </a:r>
            <a:r>
              <a:rPr dirty="0" sz="2600" spc="225">
                <a:solidFill>
                  <a:srgbClr val="AAAA00"/>
                </a:solidFill>
              </a:rPr>
              <a:t>Plano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6193358" y="5800133"/>
            <a:ext cx="1920239" cy="9124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4465" marR="5080" indent="-152400">
              <a:lnSpc>
                <a:spcPct val="129299"/>
              </a:lnSpc>
              <a:spcBef>
                <a:spcPts val="95"/>
              </a:spcBef>
            </a:pP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karl</a:t>
            </a:r>
            <a:r>
              <a:rPr dirty="0" sz="2250" spc="-8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0">
                <a:solidFill>
                  <a:srgbClr val="AAAAAA"/>
                </a:solidFill>
                <a:latin typeface="Times New Roman"/>
                <a:cs typeface="Times New Roman"/>
              </a:rPr>
              <a:t>kutzbach 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(1875-1942)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1692" y="5800133"/>
            <a:ext cx="2323465" cy="9124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5125" marR="5080" indent="-353060">
              <a:lnSpc>
                <a:spcPct val="129299"/>
              </a:lnSpc>
              <a:spcBef>
                <a:spcPts val="95"/>
              </a:spcBef>
            </a:pP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Gruebler</a:t>
            </a:r>
            <a:r>
              <a:rPr dirty="0" sz="2250" spc="-12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Martin 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(1851-1935)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4109" y="898894"/>
            <a:ext cx="755205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229">
                <a:solidFill>
                  <a:srgbClr val="AAAA00"/>
                </a:solidFill>
              </a:rPr>
              <a:t>Ecuación</a:t>
            </a:r>
            <a:r>
              <a:rPr dirty="0" sz="2600" spc="5">
                <a:solidFill>
                  <a:srgbClr val="AAAA00"/>
                </a:solidFill>
              </a:rPr>
              <a:t> </a:t>
            </a:r>
            <a:r>
              <a:rPr dirty="0" sz="2600" spc="229">
                <a:solidFill>
                  <a:srgbClr val="AAAA00"/>
                </a:solidFill>
              </a:rPr>
              <a:t>de</a:t>
            </a:r>
            <a:r>
              <a:rPr dirty="0" sz="2600" spc="5">
                <a:solidFill>
                  <a:srgbClr val="AAAA00"/>
                </a:solidFill>
              </a:rPr>
              <a:t> </a:t>
            </a:r>
            <a:r>
              <a:rPr dirty="0" sz="2600" spc="275">
                <a:solidFill>
                  <a:srgbClr val="AAAA00"/>
                </a:solidFill>
              </a:rPr>
              <a:t>Gruebler</a:t>
            </a:r>
            <a:r>
              <a:rPr dirty="0" sz="1750" spc="275"/>
              <a:t> – </a:t>
            </a:r>
            <a:r>
              <a:rPr dirty="0" sz="2600" spc="275">
                <a:solidFill>
                  <a:srgbClr val="AAAA00"/>
                </a:solidFill>
              </a:rPr>
              <a:t>Kutzbach</a:t>
            </a:r>
            <a:r>
              <a:rPr dirty="0" sz="2600" spc="85">
                <a:solidFill>
                  <a:srgbClr val="AAAA00"/>
                </a:solidFill>
              </a:rPr>
              <a:t> </a:t>
            </a:r>
            <a:r>
              <a:rPr dirty="0" sz="2600" spc="325">
                <a:solidFill>
                  <a:srgbClr val="AAAA00"/>
                </a:solidFill>
              </a:rPr>
              <a:t>para</a:t>
            </a:r>
            <a:r>
              <a:rPr dirty="0" sz="2600" spc="85">
                <a:solidFill>
                  <a:srgbClr val="AAAA00"/>
                </a:solidFill>
              </a:rPr>
              <a:t> </a:t>
            </a:r>
            <a:r>
              <a:rPr dirty="0" sz="2600" spc="305">
                <a:solidFill>
                  <a:srgbClr val="AAAA00"/>
                </a:solidFill>
              </a:rPr>
              <a:t>GDL</a:t>
            </a:r>
            <a:r>
              <a:rPr dirty="0" sz="2600" spc="90">
                <a:solidFill>
                  <a:srgbClr val="AAAA00"/>
                </a:solidFill>
              </a:rPr>
              <a:t> </a:t>
            </a:r>
            <a:r>
              <a:rPr dirty="0" sz="2600" spc="220">
                <a:solidFill>
                  <a:srgbClr val="AAAA00"/>
                </a:solidFill>
              </a:rPr>
              <a:t>en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64109" y="1587399"/>
            <a:ext cx="5868035" cy="1327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3065"/>
              </a:lnSpc>
              <a:spcBef>
                <a:spcPts val="125"/>
              </a:spcBef>
            </a:pPr>
            <a:r>
              <a:rPr dirty="0" sz="2600" spc="114">
                <a:solidFill>
                  <a:srgbClr val="AAAA00"/>
                </a:solidFill>
                <a:latin typeface="Times New Roman"/>
                <a:cs typeface="Times New Roman"/>
              </a:rPr>
              <a:t>el</a:t>
            </a:r>
            <a:r>
              <a:rPr dirty="0" sz="260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600" spc="240">
                <a:solidFill>
                  <a:srgbClr val="AAAA00"/>
                </a:solidFill>
                <a:latin typeface="Times New Roman"/>
                <a:cs typeface="Times New Roman"/>
              </a:rPr>
              <a:t>Plano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2645"/>
              </a:lnSpc>
            </a:pP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1.-</a:t>
            </a:r>
            <a:r>
              <a:rPr dirty="0" sz="2250" spc="2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40">
                <a:solidFill>
                  <a:srgbClr val="AAAAAA"/>
                </a:solidFill>
                <a:latin typeface="Times New Roman"/>
                <a:cs typeface="Times New Roman"/>
              </a:rPr>
              <a:t>Un</a:t>
            </a:r>
            <a:r>
              <a:rPr dirty="0" sz="2250" spc="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eslabón</a:t>
            </a:r>
            <a:r>
              <a:rPr dirty="0" sz="2250" spc="3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AAAAAA"/>
                </a:solidFill>
                <a:latin typeface="Times New Roman"/>
                <a:cs typeface="Times New Roman"/>
              </a:rPr>
              <a:t>cualquiera</a:t>
            </a:r>
            <a:r>
              <a:rPr dirty="0" sz="2250" spc="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en</a:t>
            </a:r>
            <a:r>
              <a:rPr dirty="0" sz="2250" spc="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el</a:t>
            </a:r>
            <a:r>
              <a:rPr dirty="0" sz="2250" spc="3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plano</a:t>
            </a:r>
            <a:r>
              <a:rPr dirty="0" sz="2250" spc="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tiene:</a:t>
            </a:r>
            <a:endParaRPr sz="2250">
              <a:latin typeface="Times New Roman"/>
              <a:cs typeface="Times New Roman"/>
            </a:endParaRPr>
          </a:p>
          <a:p>
            <a:pPr marL="964565">
              <a:lnSpc>
                <a:spcPct val="100000"/>
              </a:lnSpc>
              <a:spcBef>
                <a:spcPts val="1810"/>
              </a:spcBef>
            </a:pP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GDL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-1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4109" y="3688811"/>
            <a:ext cx="7131050" cy="9385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2.-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50" spc="530">
                <a:solidFill>
                  <a:srgbClr val="AAAAAA"/>
                </a:solidFill>
                <a:latin typeface="Times New Roman"/>
                <a:cs typeface="Times New Roman"/>
              </a:rPr>
              <a:t>Un</a:t>
            </a:r>
            <a:r>
              <a:rPr dirty="0" sz="1750" spc="1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50" spc="385">
                <a:solidFill>
                  <a:srgbClr val="AAAAAA"/>
                </a:solidFill>
                <a:latin typeface="Times New Roman"/>
                <a:cs typeface="Times New Roman"/>
              </a:rPr>
              <a:t>sistema</a:t>
            </a:r>
            <a:r>
              <a:rPr dirty="0" sz="1750" spc="1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50" spc="425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r>
              <a:rPr dirty="0" sz="1750" spc="1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50" spc="525">
                <a:solidFill>
                  <a:srgbClr val="AAAAAA"/>
                </a:solidFill>
                <a:latin typeface="Times New Roman"/>
                <a:cs typeface="Times New Roman"/>
              </a:rPr>
              <a:t>“L”</a:t>
            </a:r>
            <a:r>
              <a:rPr dirty="0" sz="1750" spc="1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50" spc="375">
                <a:solidFill>
                  <a:srgbClr val="AAAAAA"/>
                </a:solidFill>
                <a:latin typeface="Times New Roman"/>
                <a:cs typeface="Times New Roman"/>
              </a:rPr>
              <a:t>eslabones</a:t>
            </a:r>
            <a:r>
              <a:rPr dirty="0" sz="1750" spc="18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AAAA00"/>
                </a:solidFill>
                <a:latin typeface="Times New Roman"/>
                <a:cs typeface="Times New Roman"/>
              </a:rPr>
              <a:t>no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conectados</a:t>
            </a:r>
            <a:r>
              <a:rPr dirty="0" sz="2250" spc="4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tiene:</a:t>
            </a:r>
            <a:endParaRPr sz="2250">
              <a:latin typeface="Times New Roman"/>
              <a:cs typeface="Times New Roman"/>
            </a:endParaRPr>
          </a:p>
          <a:p>
            <a:pPr marL="964565">
              <a:lnSpc>
                <a:spcPct val="100000"/>
              </a:lnSpc>
              <a:spcBef>
                <a:spcPts val="1775"/>
              </a:spcBef>
            </a:pP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GDL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2250" spc="-2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95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109" y="5401622"/>
            <a:ext cx="5325110" cy="9404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3.-</a:t>
            </a:r>
            <a:r>
              <a:rPr dirty="0" sz="2250" spc="-1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Dos</a:t>
            </a:r>
            <a:r>
              <a:rPr dirty="0" sz="2250" spc="-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eslabones</a:t>
            </a:r>
            <a:r>
              <a:rPr dirty="0" sz="2250" spc="-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AAAA00"/>
                </a:solidFill>
                <a:latin typeface="Times New Roman"/>
                <a:cs typeface="Times New Roman"/>
              </a:rPr>
              <a:t>no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conectados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tienen:</a:t>
            </a:r>
            <a:endParaRPr sz="2250">
              <a:latin typeface="Times New Roman"/>
              <a:cs typeface="Times New Roman"/>
            </a:endParaRPr>
          </a:p>
          <a:p>
            <a:pPr marL="964565">
              <a:lnSpc>
                <a:spcPct val="100000"/>
              </a:lnSpc>
              <a:spcBef>
                <a:spcPts val="1789"/>
              </a:spcBef>
            </a:pP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GDL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3 </a:t>
            </a:r>
            <a:r>
              <a:rPr dirty="0" sz="2250" spc="75">
                <a:solidFill>
                  <a:srgbClr val="AAAAAA"/>
                </a:solidFill>
                <a:latin typeface="Times New Roman"/>
                <a:cs typeface="Times New Roman"/>
              </a:rPr>
              <a:t>(2)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-3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6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199" y="465331"/>
            <a:ext cx="8091805" cy="78994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405"/>
              </a:spcBef>
              <a:tabLst>
                <a:tab pos="7972425" algn="l"/>
              </a:tabLst>
            </a:pP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4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.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-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b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285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36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365">
                <a:solidFill>
                  <a:srgbClr val="AAAA00"/>
                </a:solidFill>
                <a:latin typeface="Times New Roman"/>
                <a:cs typeface="Times New Roman"/>
              </a:rPr>
              <a:t>J</a:t>
            </a: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UN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-3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305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sz="2250" spc="315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370">
                <a:solidFill>
                  <a:srgbClr val="AAAA00"/>
                </a:solidFill>
                <a:latin typeface="Times New Roman"/>
                <a:cs typeface="Times New Roman"/>
              </a:rPr>
              <a:t>M</a:t>
            </a:r>
            <a:r>
              <a:rPr dirty="0" sz="2250" spc="275">
                <a:solidFill>
                  <a:srgbClr val="AAAA00"/>
                </a:solidFill>
                <a:latin typeface="Times New Roman"/>
                <a:cs typeface="Times New Roman"/>
              </a:rPr>
              <a:t>P</a:t>
            </a:r>
            <a:r>
              <a:rPr dirty="0" sz="2250" spc="300">
                <a:solidFill>
                  <a:srgbClr val="AAAA00"/>
                </a:solidFill>
                <a:latin typeface="Times New Roman"/>
                <a:cs typeface="Times New Roman"/>
              </a:rPr>
              <a:t>LE</a:t>
            </a:r>
            <a:r>
              <a:rPr dirty="0" sz="2250" spc="3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 juntas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con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un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1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65">
                <a:solidFill>
                  <a:srgbClr val="AAAA00"/>
                </a:solidFill>
                <a:latin typeface="Times New Roman"/>
                <a:cs typeface="Times New Roman"/>
              </a:rPr>
              <a:t>GDL</a:t>
            </a:r>
            <a:r>
              <a:rPr dirty="0" sz="2250" spc="-7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)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pierden</a:t>
            </a:r>
            <a:r>
              <a:rPr dirty="0" sz="2250" spc="3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r>
              <a:rPr dirty="0" sz="2250" spc="-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9">
                <a:solidFill>
                  <a:srgbClr val="AAAAAA"/>
                </a:solidFill>
                <a:latin typeface="Times New Roman"/>
                <a:cs typeface="Times New Roman"/>
              </a:rPr>
              <a:t>quedan: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7962" y="1605376"/>
            <a:ext cx="2727325" cy="6819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2365"/>
              </a:lnSpc>
              <a:spcBef>
                <a:spcPts val="110"/>
              </a:spcBef>
            </a:pP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r>
              <a:rPr dirty="0" sz="2250" spc="-10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(2)</a:t>
            </a:r>
            <a:r>
              <a:rPr dirty="0" sz="1750" spc="165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4</a:t>
            </a:r>
            <a:endParaRPr sz="2250">
              <a:latin typeface="Times New Roman"/>
              <a:cs typeface="Times New Roman"/>
            </a:endParaRPr>
          </a:p>
          <a:p>
            <a:pPr marL="2394585">
              <a:lnSpc>
                <a:spcPts val="2785"/>
              </a:lnSpc>
            </a:pPr>
            <a:r>
              <a:rPr dirty="0" sz="2600" spc="160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1900" spc="100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7054" y="3210472"/>
            <a:ext cx="1219200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86460" algn="l"/>
              </a:tabLst>
            </a:pPr>
            <a:r>
              <a:rPr dirty="0" sz="2600" spc="160">
                <a:solidFill>
                  <a:srgbClr val="AAAAAA"/>
                </a:solidFill>
                <a:latin typeface="Times New Roman"/>
                <a:cs typeface="Times New Roman"/>
              </a:rPr>
              <a:t>x</a:t>
            </a:r>
            <a:r>
              <a:rPr dirty="0" sz="1900" spc="100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190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600" spc="160">
                <a:solidFill>
                  <a:srgbClr val="AAAAAA"/>
                </a:solidFill>
                <a:latin typeface="Times New Roman"/>
                <a:cs typeface="Times New Roman"/>
              </a:rPr>
              <a:t>x</a:t>
            </a:r>
            <a:r>
              <a:rPr dirty="0" sz="1900" spc="100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0070" y="1860919"/>
            <a:ext cx="34480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60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1900" spc="100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5253" y="4323479"/>
            <a:ext cx="379095" cy="431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50">
                <a:solidFill>
                  <a:srgbClr val="AAAAAA"/>
                </a:solidFill>
                <a:latin typeface="Arial"/>
                <a:cs typeface="Arial"/>
              </a:rPr>
              <a:t>q</a:t>
            </a:r>
            <a:r>
              <a:rPr dirty="0" sz="2250" spc="625">
                <a:solidFill>
                  <a:srgbClr val="AAAAAA"/>
                </a:solidFill>
                <a:latin typeface="Arial"/>
                <a:cs typeface="Arial"/>
              </a:rPr>
              <a:t> 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6412" y="4245336"/>
            <a:ext cx="379095" cy="431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50">
                <a:solidFill>
                  <a:srgbClr val="AAAAAA"/>
                </a:solidFill>
                <a:latin typeface="Arial"/>
                <a:cs typeface="Arial"/>
              </a:rPr>
              <a:t>q</a:t>
            </a:r>
            <a:r>
              <a:rPr dirty="0" sz="2250" spc="-5">
                <a:solidFill>
                  <a:srgbClr val="AAAAAA"/>
                </a:solidFill>
                <a:latin typeface="Arial"/>
                <a:cs typeface="Arial"/>
              </a:rPr>
              <a:t>2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90070" y="4874705"/>
            <a:ext cx="210820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55">
                <a:solidFill>
                  <a:srgbClr val="AAAAAA"/>
                </a:solidFill>
                <a:latin typeface="Times New Roman"/>
                <a:cs typeface="Times New Roman"/>
              </a:rPr>
              <a:t>x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15713" y="4239007"/>
            <a:ext cx="210820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5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1858" y="6467138"/>
            <a:ext cx="379095" cy="431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50">
                <a:solidFill>
                  <a:srgbClr val="AAAAAA"/>
                </a:solidFill>
                <a:latin typeface="Arial"/>
                <a:cs typeface="Arial"/>
              </a:rPr>
              <a:t>q</a:t>
            </a:r>
            <a:r>
              <a:rPr dirty="0" sz="2250" spc="-5">
                <a:solidFill>
                  <a:srgbClr val="AAAAAA"/>
                </a:solidFill>
                <a:latin typeface="Arial"/>
                <a:cs typeface="Arial"/>
              </a:rPr>
              <a:t>2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75002" y="6705789"/>
            <a:ext cx="379095" cy="431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50">
                <a:solidFill>
                  <a:srgbClr val="AAAAAA"/>
                </a:solidFill>
                <a:latin typeface="Arial"/>
                <a:cs typeface="Arial"/>
              </a:rPr>
              <a:t>q</a:t>
            </a:r>
            <a:r>
              <a:rPr dirty="0" sz="2250" spc="625">
                <a:solidFill>
                  <a:srgbClr val="AAAAAA"/>
                </a:solidFill>
                <a:latin typeface="Arial"/>
                <a:cs typeface="Arial"/>
              </a:rPr>
              <a:t> 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3855" y="6364720"/>
            <a:ext cx="8014334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6.-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Cuando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un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eslabón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se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fija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sujeta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0">
                <a:solidFill>
                  <a:srgbClr val="AAAAAA"/>
                </a:solidFill>
                <a:latin typeface="Times New Roman"/>
                <a:cs typeface="Times New Roman"/>
              </a:rPr>
              <a:t>tierra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se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eliminan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3855" y="6548458"/>
            <a:ext cx="79629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315">
                <a:solidFill>
                  <a:srgbClr val="AAAAAA"/>
                </a:solidFill>
                <a:latin typeface="Times New Roman"/>
                <a:cs typeface="Times New Roman"/>
              </a:rPr>
              <a:t>G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30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658" y="474843"/>
            <a:ext cx="8112125" cy="5337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00" marR="55880">
              <a:lnSpc>
                <a:spcPct val="111500"/>
              </a:lnSpc>
              <a:spcBef>
                <a:spcPts val="95"/>
              </a:spcBef>
              <a:tabLst>
                <a:tab pos="554990" algn="l"/>
                <a:tab pos="1212215" algn="l"/>
                <a:tab pos="2647950" algn="l"/>
                <a:tab pos="3695700" algn="l"/>
                <a:tab pos="4312285" algn="l"/>
                <a:tab pos="4971415" algn="l"/>
                <a:tab pos="6946265" algn="l"/>
              </a:tabLst>
            </a:pP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5.-	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Dos	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eslabones	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unidos	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por	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una	</a:t>
            </a:r>
            <a:r>
              <a:rPr dirty="0" sz="2250" spc="220">
                <a:solidFill>
                  <a:srgbClr val="AAAA00"/>
                </a:solidFill>
                <a:latin typeface="Times New Roman"/>
                <a:cs typeface="Times New Roman"/>
              </a:rPr>
              <a:t>SEMIJUNTA	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250" spc="-10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 juntas 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con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2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65">
                <a:solidFill>
                  <a:srgbClr val="AAAA00"/>
                </a:solidFill>
                <a:latin typeface="Times New Roman"/>
                <a:cs typeface="Times New Roman"/>
              </a:rPr>
              <a:t>GDL</a:t>
            </a:r>
            <a:r>
              <a:rPr dirty="0" sz="2250" spc="-9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)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pierden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r>
              <a:rPr dirty="0" sz="2250" spc="-7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9">
                <a:solidFill>
                  <a:srgbClr val="AAAAAA"/>
                </a:solidFill>
                <a:latin typeface="Times New Roman"/>
                <a:cs typeface="Times New Roman"/>
              </a:rPr>
              <a:t>quedan: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imes New Roman"/>
              <a:cs typeface="Times New Roman"/>
            </a:endParaRPr>
          </a:p>
          <a:p>
            <a:pPr marL="1016000">
              <a:lnSpc>
                <a:spcPct val="100000"/>
              </a:lnSpc>
              <a:spcBef>
                <a:spcPts val="5"/>
              </a:spcBef>
            </a:pP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r>
              <a:rPr dirty="0" sz="2250" spc="-10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(2)</a:t>
            </a:r>
            <a:r>
              <a:rPr dirty="0" sz="1750" spc="165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5</a:t>
            </a:r>
            <a:endParaRPr sz="2250">
              <a:latin typeface="Times New Roman"/>
              <a:cs typeface="Times New Roman"/>
            </a:endParaRPr>
          </a:p>
          <a:p>
            <a:pPr marL="6732905">
              <a:lnSpc>
                <a:spcPct val="100000"/>
              </a:lnSpc>
              <a:spcBef>
                <a:spcPts val="705"/>
              </a:spcBef>
            </a:pPr>
            <a:r>
              <a:rPr dirty="0" sz="2600" spc="130">
                <a:solidFill>
                  <a:srgbClr val="AAAAAA"/>
                </a:solidFill>
                <a:latin typeface="Times New Roman"/>
                <a:cs typeface="Times New Roman"/>
              </a:rPr>
              <a:t>x</a:t>
            </a:r>
            <a:r>
              <a:rPr dirty="0" sz="1900" spc="130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5699760">
              <a:lnSpc>
                <a:spcPct val="100000"/>
              </a:lnSpc>
            </a:pPr>
            <a:r>
              <a:rPr dirty="0" baseline="-6289" sz="3975" spc="37">
                <a:solidFill>
                  <a:srgbClr val="AAAAAA"/>
                </a:solidFill>
                <a:latin typeface="Arial"/>
                <a:cs typeface="Arial"/>
              </a:rPr>
              <a:t>q</a:t>
            </a:r>
            <a:r>
              <a:rPr dirty="0" sz="2250" spc="25">
                <a:solidFill>
                  <a:srgbClr val="AAAAAA"/>
                </a:solidFill>
                <a:latin typeface="Arial"/>
                <a:cs typeface="Arial"/>
              </a:rPr>
              <a:t>2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>
              <a:latin typeface="Arial"/>
              <a:cs typeface="Arial"/>
            </a:endParaRPr>
          </a:p>
          <a:p>
            <a:pPr marL="5541645">
              <a:lnSpc>
                <a:spcPct val="100000"/>
              </a:lnSpc>
            </a:pPr>
            <a:r>
              <a:rPr dirty="0" sz="2600" spc="130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1900" spc="130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  <a:p>
            <a:pPr algn="r" marR="1448435">
              <a:lnSpc>
                <a:spcPct val="100000"/>
              </a:lnSpc>
              <a:spcBef>
                <a:spcPts val="1885"/>
              </a:spcBef>
            </a:pPr>
            <a:r>
              <a:rPr dirty="0" baseline="-4273" sz="3900" spc="240">
                <a:solidFill>
                  <a:srgbClr val="AAAAAA"/>
                </a:solidFill>
                <a:latin typeface="Times New Roman"/>
                <a:cs typeface="Times New Roman"/>
              </a:rPr>
              <a:t>x</a:t>
            </a:r>
            <a:r>
              <a:rPr dirty="0" sz="1900" spc="100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  <a:p>
            <a:pPr marL="1334770">
              <a:lnSpc>
                <a:spcPct val="100000"/>
              </a:lnSpc>
              <a:spcBef>
                <a:spcPts val="1885"/>
              </a:spcBef>
            </a:pPr>
            <a:r>
              <a:rPr dirty="0" sz="2650" spc="330">
                <a:solidFill>
                  <a:srgbClr val="AAAAAA"/>
                </a:solidFill>
                <a:latin typeface="Arial"/>
                <a:cs typeface="Arial"/>
              </a:rPr>
              <a:t>q</a:t>
            </a:r>
            <a:r>
              <a:rPr dirty="0" sz="2250" spc="330">
                <a:solidFill>
                  <a:srgbClr val="AAAAAA"/>
                </a:solidFill>
                <a:latin typeface="Arial"/>
                <a:cs typeface="Arial"/>
              </a:rPr>
              <a:t> 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5710" y="521964"/>
            <a:ext cx="8250555" cy="62204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95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-9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link</a:t>
            </a:r>
            <a:r>
              <a:rPr dirty="0" sz="2250" spc="3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)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9">
                <a:solidFill>
                  <a:srgbClr val="AAAAAA"/>
                </a:solidFill>
                <a:latin typeface="Times New Roman"/>
                <a:cs typeface="Times New Roman"/>
              </a:rPr>
              <a:t>número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total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eslabones,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incluyendo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la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5">
                <a:solidFill>
                  <a:srgbClr val="AAAAAA"/>
                </a:solidFill>
                <a:latin typeface="Times New Roman"/>
                <a:cs typeface="Times New Roman"/>
              </a:rPr>
              <a:t>tierra</a:t>
            </a:r>
            <a:endParaRPr sz="2250">
              <a:latin typeface="Times New Roman"/>
              <a:cs typeface="Times New Roman"/>
            </a:endParaRPr>
          </a:p>
          <a:p>
            <a:pPr marL="12700" marR="3575685">
              <a:lnSpc>
                <a:spcPct val="166900"/>
              </a:lnSpc>
            </a:pPr>
            <a:r>
              <a:rPr dirty="0" sz="2250" spc="375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joint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)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número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total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10">
                <a:solidFill>
                  <a:srgbClr val="AAAAAA"/>
                </a:solidFill>
                <a:latin typeface="Times New Roman"/>
                <a:cs typeface="Times New Roman"/>
              </a:rPr>
              <a:t>juntas  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G</a:t>
            </a:r>
            <a:r>
              <a:rPr dirty="0" sz="2250" spc="-28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( </a:t>
            </a:r>
            <a:r>
              <a:rPr dirty="0" sz="2250" spc="220">
                <a:solidFill>
                  <a:srgbClr val="AAAAAA"/>
                </a:solidFill>
                <a:latin typeface="Times New Roman"/>
                <a:cs typeface="Times New Roman"/>
              </a:rPr>
              <a:t>ground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)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225">
                <a:solidFill>
                  <a:srgbClr val="AAAAAA"/>
                </a:solidFill>
                <a:latin typeface="Times New Roman"/>
                <a:cs typeface="Times New Roman"/>
              </a:rPr>
              <a:t>tierra</a:t>
            </a:r>
            <a:endParaRPr sz="2250">
              <a:latin typeface="Times New Roman"/>
              <a:cs typeface="Times New Roman"/>
            </a:endParaRPr>
          </a:p>
          <a:p>
            <a:pPr marL="965200" marR="1185545" indent="-952500">
              <a:lnSpc>
                <a:spcPct val="166900"/>
              </a:lnSpc>
              <a:tabLst>
                <a:tab pos="2212975" algn="l"/>
                <a:tab pos="4479290" algn="l"/>
                <a:tab pos="4977765" algn="l"/>
              </a:tabLst>
            </a:pP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Estas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ideas</a:t>
            </a:r>
            <a:r>
              <a:rPr dirty="0" sz="2250" spc="-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conducen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la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ecuación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GRUEBLER:  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r>
              <a:rPr dirty="0" sz="2250" spc="-7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	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 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1750" spc="185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 spc="9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r>
              <a:rPr dirty="0" sz="1750" spc="245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G	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	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 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(L</a:t>
            </a:r>
            <a:r>
              <a:rPr dirty="0" sz="1750" spc="200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G)</a:t>
            </a:r>
            <a:r>
              <a:rPr dirty="0" sz="1750" spc="200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 spc="-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375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endParaRPr sz="2250">
              <a:latin typeface="Times New Roman"/>
              <a:cs typeface="Times New Roman"/>
            </a:endParaRPr>
          </a:p>
          <a:p>
            <a:pPr marL="12700" marR="246379">
              <a:lnSpc>
                <a:spcPct val="110900"/>
              </a:lnSpc>
              <a:spcBef>
                <a:spcPts val="1495"/>
              </a:spcBef>
              <a:tabLst>
                <a:tab pos="2350135" algn="l"/>
              </a:tabLst>
            </a:pPr>
            <a:r>
              <a:rPr dirty="0" sz="2250" spc="75">
                <a:solidFill>
                  <a:srgbClr val="AAAAAA"/>
                </a:solidFill>
                <a:latin typeface="Times New Roman"/>
                <a:cs typeface="Times New Roman"/>
              </a:rPr>
              <a:t>Ya </a:t>
            </a:r>
            <a:r>
              <a:rPr dirty="0" sz="2250" spc="210">
                <a:solidFill>
                  <a:srgbClr val="AAAAAA"/>
                </a:solidFill>
                <a:latin typeface="Times New Roman"/>
                <a:cs typeface="Times New Roman"/>
              </a:rPr>
              <a:t>que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solo </a:t>
            </a:r>
            <a:r>
              <a:rPr dirty="0" sz="2250" spc="215">
                <a:solidFill>
                  <a:srgbClr val="AAAAAA"/>
                </a:solidFill>
                <a:latin typeface="Times New Roman"/>
                <a:cs typeface="Times New Roman"/>
              </a:rPr>
              <a:t>hay 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un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eslabón </a:t>
            </a:r>
            <a:r>
              <a:rPr dirty="0" sz="2250" spc="120">
                <a:solidFill>
                  <a:srgbClr val="AAAAAA"/>
                </a:solidFill>
                <a:latin typeface="Times New Roman"/>
                <a:cs typeface="Times New Roman"/>
              </a:rPr>
              <a:t>fijo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 </a:t>
            </a:r>
            <a:r>
              <a:rPr dirty="0" sz="2250" spc="225">
                <a:solidFill>
                  <a:srgbClr val="AAAAAA"/>
                </a:solidFill>
                <a:latin typeface="Times New Roman"/>
                <a:cs typeface="Times New Roman"/>
              </a:rPr>
              <a:t>tierra 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G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1,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la ecuación 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GRUEBLER	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es: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 marR="547370">
              <a:lnSpc>
                <a:spcPct val="100000"/>
              </a:lnSpc>
            </a:pPr>
            <a:r>
              <a:rPr dirty="0" sz="2250" spc="215">
                <a:solidFill>
                  <a:srgbClr val="AAAAAA"/>
                </a:solidFill>
                <a:latin typeface="Times New Roman"/>
                <a:cs typeface="Times New Roman"/>
              </a:rPr>
              <a:t>GDL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3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(L</a:t>
            </a:r>
            <a:r>
              <a:rPr dirty="0" sz="1750" spc="190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1)</a:t>
            </a:r>
            <a:r>
              <a:rPr dirty="0" sz="1750" spc="190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 spc="-13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375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Times New Roman"/>
              <a:cs typeface="Times New Roman"/>
            </a:endParaRPr>
          </a:p>
          <a:p>
            <a:pPr algn="just" marL="90805" marR="5080">
              <a:lnSpc>
                <a:spcPct val="111800"/>
              </a:lnSpc>
            </a:pPr>
            <a:r>
              <a:rPr dirty="0" sz="2250" spc="375">
                <a:solidFill>
                  <a:srgbClr val="AAAAAA"/>
                </a:solidFill>
                <a:latin typeface="Times New Roman"/>
                <a:cs typeface="Times New Roman"/>
              </a:rPr>
              <a:t>J </a:t>
            </a:r>
            <a:r>
              <a:rPr dirty="0" sz="2250" spc="229">
                <a:solidFill>
                  <a:srgbClr val="AAAAAA"/>
                </a:solidFill>
                <a:latin typeface="Times New Roman"/>
                <a:cs typeface="Times New Roman"/>
              </a:rPr>
              <a:t>toma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en 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cuenta </a:t>
            </a:r>
            <a:r>
              <a:rPr dirty="0" sz="2250" spc="215">
                <a:solidFill>
                  <a:srgbClr val="AAAAAA"/>
                </a:solidFill>
                <a:latin typeface="Times New Roman"/>
                <a:cs typeface="Times New Roman"/>
              </a:rPr>
              <a:t>juntas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completas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semijuntas. </a:t>
            </a:r>
            <a:r>
              <a:rPr dirty="0" sz="2250" spc="285">
                <a:solidFill>
                  <a:srgbClr val="AAAAAA"/>
                </a:solidFill>
                <a:latin typeface="Times New Roman"/>
                <a:cs typeface="Times New Roman"/>
              </a:rPr>
              <a:t>Para 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semijuntas </a:t>
            </a:r>
            <a:r>
              <a:rPr dirty="0" sz="2250" spc="375">
                <a:solidFill>
                  <a:srgbClr val="AAAAAA"/>
                </a:solidFill>
                <a:latin typeface="Times New Roman"/>
                <a:cs typeface="Times New Roman"/>
              </a:rPr>
              <a:t>J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se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multiplica 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por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½ 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, 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ya </a:t>
            </a:r>
            <a:r>
              <a:rPr dirty="0" sz="2250" spc="210">
                <a:solidFill>
                  <a:srgbClr val="AAAAAA"/>
                </a:solidFill>
                <a:latin typeface="Times New Roman"/>
                <a:cs typeface="Times New Roman"/>
              </a:rPr>
              <a:t>que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solo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elimina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1  </a:t>
            </a:r>
            <a:r>
              <a:rPr dirty="0" sz="2250" spc="215">
                <a:solidFill>
                  <a:srgbClr val="AAAAAA"/>
                </a:solidFill>
                <a:latin typeface="Times New Roman"/>
                <a:cs typeface="Times New Roman"/>
              </a:rPr>
              <a:t>GDL.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3309" y="493893"/>
            <a:ext cx="7850505" cy="36182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00" marR="30480">
              <a:lnSpc>
                <a:spcPct val="111500"/>
              </a:lnSpc>
              <a:spcBef>
                <a:spcPts val="95"/>
              </a:spcBef>
              <a:tabLst>
                <a:tab pos="578485" algn="l"/>
                <a:tab pos="1826895" algn="l"/>
                <a:tab pos="2236470" algn="l"/>
                <a:tab pos="3703954" algn="l"/>
                <a:tab pos="4060825" algn="l"/>
                <a:tab pos="5212080" algn="l"/>
                <a:tab pos="5605145" algn="l"/>
                <a:tab pos="7493000" algn="l"/>
              </a:tabLst>
            </a:pPr>
            <a:r>
              <a:rPr dirty="0" sz="2250" spc="28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36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li</a:t>
            </a: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f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f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229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ó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e  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KUTZBACH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algn="ctr" marL="342265">
              <a:lnSpc>
                <a:spcPct val="100000"/>
              </a:lnSpc>
            </a:pPr>
            <a:r>
              <a:rPr dirty="0" sz="2250" spc="215">
                <a:solidFill>
                  <a:srgbClr val="AAAAAA"/>
                </a:solidFill>
                <a:latin typeface="Times New Roman"/>
                <a:cs typeface="Times New Roman"/>
              </a:rPr>
              <a:t>GDL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3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(L</a:t>
            </a:r>
            <a:r>
              <a:rPr dirty="0" sz="1750" spc="190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1)</a:t>
            </a:r>
            <a:r>
              <a:rPr dirty="0" sz="1750" spc="190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2 </a:t>
            </a:r>
            <a:r>
              <a:rPr dirty="0" sz="2250" spc="220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r>
              <a:rPr dirty="0" sz="1900" spc="220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1750" spc="220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220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-2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r>
              <a:rPr dirty="0" sz="1900" spc="23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63500" marR="829310">
              <a:lnSpc>
                <a:spcPct val="179200"/>
              </a:lnSpc>
              <a:tabLst>
                <a:tab pos="415925" algn="l"/>
              </a:tabLst>
            </a:pPr>
            <a:r>
              <a:rPr dirty="0" sz="2250" spc="295">
                <a:solidFill>
                  <a:srgbClr val="AAAAAA"/>
                </a:solidFill>
                <a:latin typeface="Times New Roman"/>
                <a:cs typeface="Times New Roman"/>
              </a:rPr>
              <a:t>L	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9">
                <a:solidFill>
                  <a:srgbClr val="AAAAAA"/>
                </a:solidFill>
                <a:latin typeface="Times New Roman"/>
                <a:cs typeface="Times New Roman"/>
              </a:rPr>
              <a:t>número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total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r>
              <a:rPr dirty="0" sz="2250" spc="7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eslabones,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incluyendo</a:t>
            </a:r>
            <a:r>
              <a:rPr dirty="0" sz="2250" spc="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la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5">
                <a:solidFill>
                  <a:srgbClr val="AAAAAA"/>
                </a:solidFill>
                <a:latin typeface="Times New Roman"/>
                <a:cs typeface="Times New Roman"/>
              </a:rPr>
              <a:t>tierra  </a:t>
            </a: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r>
              <a:rPr dirty="0" baseline="7309" sz="2850" spc="352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baseline="7309" sz="2850" spc="19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número</a:t>
            </a:r>
            <a:r>
              <a:rPr dirty="0" sz="2250" spc="1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r>
              <a:rPr dirty="0" sz="2250" spc="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AAAAAA"/>
                </a:solidFill>
                <a:latin typeface="Times New Roman"/>
                <a:cs typeface="Times New Roman"/>
              </a:rPr>
              <a:t>juntas</a:t>
            </a:r>
            <a:r>
              <a:rPr dirty="0" sz="2250" spc="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completas</a:t>
            </a:r>
            <a:endParaRPr sz="22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475"/>
              </a:spcBef>
            </a:pP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r>
              <a:rPr dirty="0" sz="1900" spc="23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1900" spc="1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número</a:t>
            </a:r>
            <a:r>
              <a:rPr dirty="0" sz="2250" spc="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r>
              <a:rPr dirty="0" sz="2250" spc="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semijuntas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4109" y="4795565"/>
            <a:ext cx="785304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85">
                <a:solidFill>
                  <a:srgbClr val="AAAA00"/>
                </a:solidFill>
                <a:latin typeface="Times New Roman"/>
                <a:cs typeface="Times New Roman"/>
              </a:rPr>
              <a:t>Para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JUNTAS </a:t>
            </a:r>
            <a:r>
              <a:rPr dirty="0" sz="2250" spc="235">
                <a:solidFill>
                  <a:srgbClr val="AAAA00"/>
                </a:solidFill>
                <a:latin typeface="Times New Roman"/>
                <a:cs typeface="Times New Roman"/>
              </a:rPr>
              <a:t>MULTIPLES </a:t>
            </a:r>
            <a:r>
              <a:rPr dirty="0" sz="2250" spc="105">
                <a:solidFill>
                  <a:srgbClr val="AAAA00"/>
                </a:solidFill>
                <a:latin typeface="Times New Roman"/>
                <a:cs typeface="Times New Roman"/>
              </a:rPr>
              <a:t>(3 </a:t>
            </a:r>
            <a:r>
              <a:rPr dirty="0" sz="2250" spc="150">
                <a:solidFill>
                  <a:srgbClr val="AAAA00"/>
                </a:solidFill>
                <a:latin typeface="Times New Roman"/>
                <a:cs typeface="Times New Roman"/>
              </a:rPr>
              <a:t>eslabones </a:t>
            </a: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unidos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21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más)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4109" y="4943833"/>
            <a:ext cx="7852409" cy="11684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11200"/>
              </a:lnSpc>
              <a:spcBef>
                <a:spcPts val="85"/>
              </a:spcBef>
            </a:pP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contamos </a:t>
            </a:r>
            <a:r>
              <a:rPr dirty="0" sz="2250" spc="80">
                <a:solidFill>
                  <a:srgbClr val="AAAA00"/>
                </a:solidFill>
                <a:latin typeface="Times New Roman"/>
                <a:cs typeface="Times New Roman"/>
              </a:rPr>
              <a:t>el </a:t>
            </a:r>
            <a:r>
              <a:rPr dirty="0" sz="2250" spc="229">
                <a:solidFill>
                  <a:srgbClr val="AAAA00"/>
                </a:solidFill>
                <a:latin typeface="Times New Roman"/>
                <a:cs typeface="Times New Roman"/>
              </a:rPr>
              <a:t>número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de </a:t>
            </a:r>
            <a:r>
              <a:rPr dirty="0" sz="2250" spc="150">
                <a:solidFill>
                  <a:srgbClr val="AAAA00"/>
                </a:solidFill>
                <a:latin typeface="Times New Roman"/>
                <a:cs typeface="Times New Roman"/>
              </a:rPr>
              <a:t>eslabones </a:t>
            </a:r>
            <a:r>
              <a:rPr dirty="0" sz="2250" spc="175">
                <a:solidFill>
                  <a:srgbClr val="AAAA00"/>
                </a:solidFill>
                <a:latin typeface="Times New Roman"/>
                <a:cs typeface="Times New Roman"/>
              </a:rPr>
              <a:t>unidos 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a </a:t>
            </a:r>
            <a:r>
              <a:rPr dirty="0" sz="2250" spc="160">
                <a:solidFill>
                  <a:srgbClr val="AAAA00"/>
                </a:solidFill>
                <a:latin typeface="Times New Roman"/>
                <a:cs typeface="Times New Roman"/>
              </a:rPr>
              <a:t>la </a:t>
            </a:r>
            <a:r>
              <a:rPr dirty="0" sz="2250" spc="235">
                <a:solidFill>
                  <a:srgbClr val="AAAA00"/>
                </a:solidFill>
                <a:latin typeface="Times New Roman"/>
                <a:cs typeface="Times New Roman"/>
              </a:rPr>
              <a:t>junta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y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le </a:t>
            </a:r>
            <a:r>
              <a:rPr dirty="0" sz="2250" spc="73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restamos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1 y 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lo 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contamos </a:t>
            </a:r>
            <a:r>
              <a:rPr dirty="0" sz="2250" spc="175">
                <a:solidFill>
                  <a:srgbClr val="AAAA00"/>
                </a:solidFill>
                <a:latin typeface="Times New Roman"/>
                <a:cs typeface="Times New Roman"/>
              </a:rPr>
              <a:t>como 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JUNTA </a:t>
            </a:r>
            <a:r>
              <a:rPr dirty="0" sz="2250" spc="240">
                <a:solidFill>
                  <a:srgbClr val="AAAA00"/>
                </a:solidFill>
                <a:latin typeface="Times New Roman"/>
                <a:cs typeface="Times New Roman"/>
              </a:rPr>
              <a:t>COMPLETA.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Es  decir: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49103" y="6379543"/>
            <a:ext cx="292227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2250" spc="235">
                <a:solidFill>
                  <a:srgbClr val="AAAA00"/>
                </a:solidFill>
                <a:latin typeface="Times New Roman"/>
                <a:cs typeface="Times New Roman"/>
              </a:rPr>
              <a:t>J</a:t>
            </a:r>
            <a:r>
              <a:rPr dirty="0" baseline="7309" sz="2850" spc="352">
                <a:solidFill>
                  <a:srgbClr val="AAAA00"/>
                </a:solidFill>
                <a:latin typeface="Times New Roman"/>
                <a:cs typeface="Times New Roman"/>
              </a:rPr>
              <a:t>1 </a:t>
            </a:r>
            <a:r>
              <a:rPr dirty="0" sz="2250" spc="155">
                <a:solidFill>
                  <a:srgbClr val="AAAA00"/>
                </a:solidFill>
                <a:latin typeface="Times New Roman"/>
                <a:cs typeface="Times New Roman"/>
              </a:rPr>
              <a:t>= 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# </a:t>
            </a:r>
            <a:r>
              <a:rPr dirty="0" sz="2250" spc="155">
                <a:solidFill>
                  <a:srgbClr val="AAAA00"/>
                </a:solidFill>
                <a:latin typeface="Times New Roman"/>
                <a:cs typeface="Times New Roman"/>
              </a:rPr>
              <a:t>eslabones </a:t>
            </a:r>
            <a:r>
              <a:rPr dirty="0" sz="1750" spc="254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1750" spc="1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3855" y="4076880"/>
            <a:ext cx="3756660" cy="78994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valores</a:t>
            </a:r>
            <a:r>
              <a:rPr dirty="0" sz="2250" spc="1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30">
                <a:solidFill>
                  <a:srgbClr val="AAAAAA"/>
                </a:solidFill>
                <a:latin typeface="Times New Roman"/>
                <a:cs typeface="Times New Roman"/>
              </a:rPr>
              <a:t>positivos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GDL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120">
                <a:solidFill>
                  <a:srgbClr val="AAAAAA"/>
                </a:solidFill>
                <a:latin typeface="Times New Roman"/>
                <a:cs typeface="Times New Roman"/>
              </a:rPr>
              <a:t>+1 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es 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un</a:t>
            </a:r>
            <a:r>
              <a:rPr dirty="0" sz="2250" spc="-2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mecanismo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8213" y="4114477"/>
            <a:ext cx="3456304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GDL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0 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es 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un</a:t>
            </a:r>
            <a:r>
              <a:rPr dirty="0" sz="2250" spc="-29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estructura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0002" y="6386960"/>
            <a:ext cx="233997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valores</a:t>
            </a:r>
            <a:r>
              <a:rPr dirty="0" sz="2250" spc="-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negativos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0002" y="6562251"/>
            <a:ext cx="455041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r>
              <a:rPr dirty="0" sz="2250" spc="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1750" spc="195">
                <a:solidFill>
                  <a:srgbClr val="AAAAAA"/>
                </a:solidFill>
                <a:latin typeface="Times New Roman"/>
                <a:cs typeface="Times New Roman"/>
              </a:rPr>
              <a:t> – </a:t>
            </a:r>
            <a:r>
              <a:rPr dirty="0" sz="2250" spc="19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-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5">
                <a:solidFill>
                  <a:srgbClr val="AAAAAA"/>
                </a:solidFill>
                <a:latin typeface="Times New Roman"/>
                <a:cs typeface="Times New Roman"/>
              </a:rPr>
              <a:t>estructura</a:t>
            </a:r>
            <a:r>
              <a:rPr dirty="0" sz="2250" spc="-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precargada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05710" y="467094"/>
            <a:ext cx="3919854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90">
                <a:solidFill>
                  <a:srgbClr val="AAAA00"/>
                </a:solidFill>
              </a:rPr>
              <a:t>Valores </a:t>
            </a:r>
            <a:r>
              <a:rPr dirty="0" sz="2600" spc="155">
                <a:solidFill>
                  <a:srgbClr val="AAAA00"/>
                </a:solidFill>
              </a:rPr>
              <a:t>Posibles </a:t>
            </a:r>
            <a:r>
              <a:rPr dirty="0" sz="2600" spc="215">
                <a:solidFill>
                  <a:srgbClr val="AAAA00"/>
                </a:solidFill>
              </a:rPr>
              <a:t>de</a:t>
            </a:r>
            <a:r>
              <a:rPr dirty="0" sz="2600" spc="-265">
                <a:solidFill>
                  <a:srgbClr val="AAAA00"/>
                </a:solidFill>
              </a:rPr>
              <a:t> </a:t>
            </a:r>
            <a:r>
              <a:rPr dirty="0" sz="2600" spc="310">
                <a:solidFill>
                  <a:srgbClr val="AAAA00"/>
                </a:solidFill>
              </a:rPr>
              <a:t>GDL</a:t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4361" y="635026"/>
            <a:ext cx="61633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20">
                <a:solidFill>
                  <a:srgbClr val="AAAA00"/>
                </a:solidFill>
              </a:rPr>
              <a:t>4.</a:t>
            </a:r>
            <a:r>
              <a:rPr dirty="0" sz="2600" spc="25">
                <a:solidFill>
                  <a:srgbClr val="AAAA00"/>
                </a:solidFill>
              </a:rPr>
              <a:t> </a:t>
            </a:r>
            <a:r>
              <a:rPr dirty="0" sz="2600" spc="190">
                <a:solidFill>
                  <a:srgbClr val="AAAA00"/>
                </a:solidFill>
              </a:rPr>
              <a:t>Tipos</a:t>
            </a:r>
            <a:r>
              <a:rPr dirty="0" sz="2600" spc="30">
                <a:solidFill>
                  <a:srgbClr val="AAAA00"/>
                </a:solidFill>
              </a:rPr>
              <a:t> </a:t>
            </a:r>
            <a:r>
              <a:rPr dirty="0" sz="2600" spc="229">
                <a:solidFill>
                  <a:srgbClr val="AAAA00"/>
                </a:solidFill>
              </a:rPr>
              <a:t>de</a:t>
            </a:r>
            <a:r>
              <a:rPr dirty="0" sz="2600" spc="125">
                <a:solidFill>
                  <a:srgbClr val="AAAA00"/>
                </a:solidFill>
              </a:rPr>
              <a:t> </a:t>
            </a:r>
            <a:r>
              <a:rPr dirty="0" sz="2600" spc="290">
                <a:solidFill>
                  <a:srgbClr val="AAAA00"/>
                </a:solidFill>
              </a:rPr>
              <a:t>Juntas</a:t>
            </a:r>
            <a:r>
              <a:rPr dirty="0" sz="2600" spc="30">
                <a:solidFill>
                  <a:srgbClr val="AAAA00"/>
                </a:solidFill>
              </a:rPr>
              <a:t> </a:t>
            </a:r>
            <a:r>
              <a:rPr dirty="0" sz="2600" spc="160">
                <a:solidFill>
                  <a:srgbClr val="AAAA00"/>
                </a:solidFill>
              </a:rPr>
              <a:t>o</a:t>
            </a:r>
            <a:r>
              <a:rPr dirty="0" sz="2600" spc="30">
                <a:solidFill>
                  <a:srgbClr val="AAAA00"/>
                </a:solidFill>
              </a:rPr>
              <a:t> </a:t>
            </a:r>
            <a:r>
              <a:rPr dirty="0" sz="2600" spc="260">
                <a:solidFill>
                  <a:srgbClr val="AAAA00"/>
                </a:solidFill>
              </a:rPr>
              <a:t>Pares</a:t>
            </a:r>
            <a:r>
              <a:rPr dirty="0" sz="2600" spc="25">
                <a:solidFill>
                  <a:srgbClr val="AAAA00"/>
                </a:solidFill>
              </a:rPr>
              <a:t> </a:t>
            </a:r>
            <a:r>
              <a:rPr dirty="0" sz="2600" spc="215">
                <a:solidFill>
                  <a:srgbClr val="AAAA00"/>
                </a:solidFill>
              </a:rPr>
              <a:t>Cinemáticos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3585070" y="1477228"/>
            <a:ext cx="5267325" cy="162115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650875">
              <a:lnSpc>
                <a:spcPct val="149700"/>
              </a:lnSpc>
              <a:spcBef>
                <a:spcPts val="70"/>
              </a:spcBef>
            </a:pP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Junta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rotacional 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( 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1 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GDL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)  </a:t>
            </a:r>
            <a:r>
              <a:rPr dirty="0" sz="2250" spc="220">
                <a:solidFill>
                  <a:srgbClr val="AAAAAA"/>
                </a:solidFill>
                <a:latin typeface="Times New Roman"/>
                <a:cs typeface="Times New Roman"/>
              </a:rPr>
              <a:t>Permite</a:t>
            </a:r>
            <a:r>
              <a:rPr dirty="0" sz="2250" spc="-8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un</a:t>
            </a:r>
            <a:r>
              <a:rPr dirty="0" sz="2250" spc="3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AAAAAA"/>
                </a:solidFill>
                <a:latin typeface="Times New Roman"/>
                <a:cs typeface="Times New Roman"/>
              </a:rPr>
              <a:t>giro</a:t>
            </a:r>
            <a:r>
              <a:rPr dirty="0" sz="2250" spc="215">
                <a:solidFill>
                  <a:srgbClr val="AAAAAA"/>
                </a:solidFill>
                <a:latin typeface="Arial"/>
                <a:cs typeface="Arial"/>
              </a:rPr>
              <a:t> q</a:t>
            </a:r>
            <a:r>
              <a:rPr dirty="0" sz="2250" spc="215">
                <a:solidFill>
                  <a:srgbClr val="AAAAAA"/>
                </a:solidFill>
                <a:latin typeface="Times New Roman"/>
                <a:cs typeface="Times New Roman"/>
              </a:rPr>
              <a:t>entre</a:t>
            </a:r>
            <a:r>
              <a:rPr dirty="0" sz="2250" spc="-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eslabones.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Usado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en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movimiento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plano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espacial.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2502" y="4810386"/>
            <a:ext cx="368427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54">
                <a:solidFill>
                  <a:srgbClr val="00FF00"/>
                </a:solidFill>
                <a:latin typeface="Times New Roman"/>
                <a:cs typeface="Times New Roman"/>
              </a:rPr>
              <a:t>Junta </a:t>
            </a:r>
            <a:r>
              <a:rPr dirty="0" sz="2250" spc="185">
                <a:solidFill>
                  <a:srgbClr val="00FF00"/>
                </a:solidFill>
                <a:latin typeface="Times New Roman"/>
                <a:cs typeface="Times New Roman"/>
              </a:rPr>
              <a:t>prismática </a:t>
            </a:r>
            <a:r>
              <a:rPr dirty="0" sz="2250" spc="65">
                <a:solidFill>
                  <a:srgbClr val="00FF00"/>
                </a:solidFill>
                <a:latin typeface="Times New Roman"/>
                <a:cs typeface="Times New Roman"/>
              </a:rPr>
              <a:t>( </a:t>
            </a:r>
            <a:r>
              <a:rPr dirty="0" sz="2250" spc="100">
                <a:solidFill>
                  <a:srgbClr val="00FF00"/>
                </a:solidFill>
                <a:latin typeface="Times New Roman"/>
                <a:cs typeface="Times New Roman"/>
              </a:rPr>
              <a:t>1 </a:t>
            </a:r>
            <a:r>
              <a:rPr dirty="0" sz="2250" spc="250">
                <a:solidFill>
                  <a:srgbClr val="00FF00"/>
                </a:solidFill>
                <a:latin typeface="Times New Roman"/>
                <a:cs typeface="Times New Roman"/>
              </a:rPr>
              <a:t>GDL</a:t>
            </a:r>
            <a:r>
              <a:rPr dirty="0" sz="2250" spc="-254"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00FF00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0666" y="5171536"/>
            <a:ext cx="72453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2502" y="5100389"/>
            <a:ext cx="3246755" cy="823594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  <a:tabLst>
                <a:tab pos="1363980" algn="l"/>
              </a:tabLst>
            </a:pP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Permite	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traslación </a:t>
            </a:r>
            <a:r>
              <a:rPr dirty="0" sz="2600" spc="-210" i="1">
                <a:solidFill>
                  <a:srgbClr val="AAAAAA"/>
                </a:solidFill>
                <a:latin typeface="Arial"/>
                <a:cs typeface="Arial"/>
              </a:rPr>
              <a:t> </a:t>
            </a:r>
            <a:r>
              <a:rPr dirty="0" sz="2600" spc="105" i="1">
                <a:solidFill>
                  <a:srgbClr val="AAAAAA"/>
                </a:solidFill>
                <a:latin typeface="Arial"/>
                <a:cs typeface="Arial"/>
              </a:rPr>
              <a:t> </a:t>
            </a:r>
            <a:r>
              <a:rPr dirty="0" sz="2600" spc="-75" i="1">
                <a:solidFill>
                  <a:srgbClr val="AAAAAA"/>
                </a:solidFill>
                <a:latin typeface="Arial"/>
                <a:cs typeface="Arial"/>
              </a:rPr>
              <a:t>d 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2250" spc="145">
                <a:solidFill>
                  <a:srgbClr val="AAAAAA"/>
                </a:solidFill>
                <a:latin typeface="Times New Roman"/>
                <a:cs typeface="Times New Roman"/>
              </a:rPr>
              <a:t>eslabones.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7102" y="6394372"/>
            <a:ext cx="4170679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2250" spc="-76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baseline="-22222" sz="3375" spc="-1139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baseline="-22222" sz="3375" spc="19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-254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baseline="-22222" sz="3375" spc="-382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sz="2250" spc="-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-254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baseline="-22222" sz="3375" spc="-382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-25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baseline="-22222" sz="3375" spc="-382">
                <a:solidFill>
                  <a:srgbClr val="AAAAAA"/>
                </a:solidFill>
                <a:latin typeface="Times New Roman"/>
                <a:cs typeface="Times New Roman"/>
              </a:rPr>
              <a:t>ia</a:t>
            </a:r>
            <a:r>
              <a:rPr dirty="0" sz="2250" spc="-254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baseline="-22222" sz="3375" spc="-382">
                <a:solidFill>
                  <a:srgbClr val="AAAAAA"/>
                </a:solidFill>
                <a:latin typeface="Times New Roman"/>
                <a:cs typeface="Times New Roman"/>
              </a:rPr>
              <a:t>l.</a:t>
            </a:r>
            <a:r>
              <a:rPr dirty="0" sz="2250" spc="-254">
                <a:solidFill>
                  <a:srgbClr val="AAAAAA"/>
                </a:solidFill>
                <a:latin typeface="Times New Roman"/>
                <a:cs typeface="Times New Roman"/>
              </a:rPr>
              <a:t>n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movimiento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plano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7312" y="468865"/>
            <a:ext cx="8260080" cy="2275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67690">
              <a:lnSpc>
                <a:spcPct val="100000"/>
              </a:lnSpc>
              <a:spcBef>
                <a:spcPts val="110"/>
              </a:spcBef>
            </a:pPr>
            <a:r>
              <a:rPr dirty="0" sz="2250" spc="190">
                <a:solidFill>
                  <a:srgbClr val="FF0032"/>
                </a:solidFill>
                <a:latin typeface="Times New Roman"/>
                <a:cs typeface="Times New Roman"/>
              </a:rPr>
              <a:t>Eslabonamiento </a:t>
            </a:r>
            <a:r>
              <a:rPr dirty="0" sz="2250" spc="85">
                <a:solidFill>
                  <a:srgbClr val="FF0032"/>
                </a:solidFill>
                <a:latin typeface="Times New Roman"/>
                <a:cs typeface="Times New Roman"/>
              </a:rPr>
              <a:t>( </a:t>
            </a:r>
            <a:r>
              <a:rPr dirty="0" sz="2250" spc="250">
                <a:solidFill>
                  <a:srgbClr val="FF0032"/>
                </a:solidFill>
                <a:latin typeface="Times New Roman"/>
                <a:cs typeface="Times New Roman"/>
              </a:rPr>
              <a:t>Cadena</a:t>
            </a:r>
            <a:r>
              <a:rPr dirty="0" sz="2250" spc="-345">
                <a:solidFill>
                  <a:srgbClr val="FF0032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FF0032"/>
                </a:solidFill>
                <a:latin typeface="Times New Roman"/>
                <a:cs typeface="Times New Roman"/>
              </a:rPr>
              <a:t>Cinemática </a:t>
            </a:r>
            <a:r>
              <a:rPr dirty="0" sz="2250" spc="85">
                <a:solidFill>
                  <a:srgbClr val="FF0032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487680" marR="5080">
              <a:lnSpc>
                <a:spcPct val="138600"/>
              </a:lnSpc>
              <a:spcBef>
                <a:spcPts val="765"/>
              </a:spcBef>
              <a:tabLst>
                <a:tab pos="1097915" algn="l"/>
                <a:tab pos="2504440" algn="l"/>
                <a:tab pos="3026410" algn="l"/>
                <a:tab pos="4521200" algn="l"/>
                <a:tab pos="6209030" algn="l"/>
                <a:tab pos="6884670" algn="l"/>
                <a:tab pos="8016875" algn="l"/>
              </a:tabLst>
            </a:pP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j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b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sz="2250" spc="130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sz="2250" spc="215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p</a:t>
            </a:r>
            <a:r>
              <a:rPr dirty="0" sz="2250" spc="130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36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j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10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.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05">
                <a:solidFill>
                  <a:srgbClr val="AAAA00"/>
                </a:solidFill>
                <a:latin typeface="Times New Roman"/>
                <a:cs typeface="Times New Roman"/>
              </a:rPr>
              <a:t>Y  </a:t>
            </a:r>
            <a:r>
              <a:rPr dirty="0" sz="2250" spc="220">
                <a:solidFill>
                  <a:srgbClr val="AAAA00"/>
                </a:solidFill>
                <a:latin typeface="Times New Roman"/>
                <a:cs typeface="Times New Roman"/>
              </a:rPr>
              <a:t>pueden </a:t>
            </a:r>
            <a:r>
              <a:rPr dirty="0" sz="2250" spc="155">
                <a:solidFill>
                  <a:srgbClr val="AAAA00"/>
                </a:solidFill>
                <a:latin typeface="Times New Roman"/>
                <a:cs typeface="Times New Roman"/>
              </a:rPr>
              <a:t>identificarse </a:t>
            </a:r>
            <a:r>
              <a:rPr dirty="0" sz="2250" spc="95">
                <a:solidFill>
                  <a:srgbClr val="AAAA00"/>
                </a:solidFill>
                <a:latin typeface="Times New Roman"/>
                <a:cs typeface="Times New Roman"/>
              </a:rPr>
              <a:t>los </a:t>
            </a:r>
            <a:r>
              <a:rPr dirty="0" sz="2250" spc="145">
                <a:solidFill>
                  <a:srgbClr val="AAAA00"/>
                </a:solidFill>
                <a:latin typeface="Times New Roman"/>
                <a:cs typeface="Times New Roman"/>
              </a:rPr>
              <a:t>siguientes</a:t>
            </a:r>
            <a:r>
              <a:rPr dirty="0" sz="2250" spc="-37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elementos:</a:t>
            </a:r>
            <a:endParaRPr sz="2250">
              <a:latin typeface="Times New Roman"/>
              <a:cs typeface="Times New Roman"/>
            </a:endParaRPr>
          </a:p>
          <a:p>
            <a:pPr marL="487680" marR="15875" indent="-475615">
              <a:lnSpc>
                <a:spcPct val="110900"/>
              </a:lnSpc>
              <a:spcBef>
                <a:spcPts val="765"/>
              </a:spcBef>
              <a:tabLst>
                <a:tab pos="487680" algn="l"/>
              </a:tabLst>
            </a:pPr>
            <a:r>
              <a:rPr dirty="0" sz="2250" spc="90">
                <a:solidFill>
                  <a:srgbClr val="FF0032"/>
                </a:solidFill>
                <a:latin typeface="Times New Roman"/>
                <a:cs typeface="Times New Roman"/>
              </a:rPr>
              <a:t>1.	</a:t>
            </a:r>
            <a:r>
              <a:rPr dirty="0" sz="2250" spc="229">
                <a:solidFill>
                  <a:srgbClr val="FF0032"/>
                </a:solidFill>
                <a:latin typeface="Times New Roman"/>
                <a:cs typeface="Times New Roman"/>
              </a:rPr>
              <a:t>Tierra </a:t>
            </a:r>
            <a:r>
              <a:rPr dirty="0" sz="2250" spc="150">
                <a:solidFill>
                  <a:srgbClr val="FF0032"/>
                </a:solidFill>
                <a:latin typeface="Times New Roman"/>
                <a:cs typeface="Times New Roman"/>
              </a:rPr>
              <a:t>(elemento </a:t>
            </a:r>
            <a:r>
              <a:rPr dirty="0" sz="2250" spc="95">
                <a:solidFill>
                  <a:srgbClr val="FF0032"/>
                </a:solidFill>
                <a:latin typeface="Times New Roman"/>
                <a:cs typeface="Times New Roman"/>
              </a:rPr>
              <a:t>fijo)</a:t>
            </a:r>
            <a:r>
              <a:rPr dirty="0" sz="2250" spc="95">
                <a:solidFill>
                  <a:srgbClr val="AAAA00"/>
                </a:solidFill>
                <a:latin typeface="Times New Roman"/>
                <a:cs typeface="Times New Roman"/>
              </a:rPr>
              <a:t>.-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Es </a:t>
            </a:r>
            <a:r>
              <a:rPr dirty="0" sz="2250" spc="195">
                <a:solidFill>
                  <a:srgbClr val="AAAA00"/>
                </a:solidFill>
                <a:latin typeface="Times New Roman"/>
                <a:cs typeface="Times New Roman"/>
              </a:rPr>
              <a:t>cualquier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eslabón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o </a:t>
            </a:r>
            <a:r>
              <a:rPr dirty="0" sz="2250" spc="150">
                <a:solidFill>
                  <a:srgbClr val="AAAA00"/>
                </a:solidFill>
                <a:latin typeface="Times New Roman"/>
                <a:cs typeface="Times New Roman"/>
              </a:rPr>
              <a:t>eslabones  </a:t>
            </a:r>
            <a:r>
              <a:rPr dirty="0" sz="2250" spc="210">
                <a:solidFill>
                  <a:srgbClr val="AAAA00"/>
                </a:solidFill>
                <a:latin typeface="Times New Roman"/>
                <a:cs typeface="Times New Roman"/>
              </a:rPr>
              <a:t>que 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están 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fijos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en</a:t>
            </a:r>
            <a:r>
              <a:rPr dirty="0" sz="2250" spc="-33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el </a:t>
            </a:r>
            <a:r>
              <a:rPr dirty="0" sz="2250" spc="135">
                <a:solidFill>
                  <a:srgbClr val="AAAA00"/>
                </a:solidFill>
                <a:latin typeface="Times New Roman"/>
                <a:cs typeface="Times New Roman"/>
              </a:rPr>
              <a:t>espacio.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312" y="3100394"/>
            <a:ext cx="824738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7680" algn="l"/>
                <a:tab pos="2096770" algn="l"/>
                <a:tab pos="3148330" algn="l"/>
                <a:tab pos="3517900" algn="l"/>
                <a:tab pos="4111625" algn="l"/>
                <a:tab pos="5321935" algn="l"/>
                <a:tab pos="5999480" algn="l"/>
                <a:tab pos="7881620" algn="l"/>
              </a:tabLst>
            </a:pPr>
            <a:r>
              <a:rPr dirty="0" sz="2250" spc="114">
                <a:solidFill>
                  <a:srgbClr val="FF0032"/>
                </a:solidFill>
                <a:latin typeface="Times New Roman"/>
                <a:cs typeface="Times New Roman"/>
              </a:rPr>
              <a:t>2</a:t>
            </a:r>
            <a:r>
              <a:rPr dirty="0" sz="2250" spc="60">
                <a:solidFill>
                  <a:srgbClr val="FF0032"/>
                </a:solidFill>
                <a:latin typeface="Times New Roman"/>
                <a:cs typeface="Times New Roman"/>
              </a:rPr>
              <a:t>.</a:t>
            </a:r>
            <a:r>
              <a:rPr dirty="0" sz="2250">
                <a:solidFill>
                  <a:srgbClr val="FF0032"/>
                </a:solidFill>
                <a:latin typeface="Times New Roman"/>
                <a:cs typeface="Times New Roman"/>
              </a:rPr>
              <a:t>	</a:t>
            </a:r>
            <a:r>
              <a:rPr dirty="0" sz="2250" spc="180">
                <a:solidFill>
                  <a:srgbClr val="FF0032"/>
                </a:solidFill>
                <a:latin typeface="Times New Roman"/>
                <a:cs typeface="Times New Roman"/>
              </a:rPr>
              <a:t>A</a:t>
            </a:r>
            <a:r>
              <a:rPr dirty="0" sz="2250" spc="110">
                <a:solidFill>
                  <a:srgbClr val="FF0032"/>
                </a:solidFill>
                <a:latin typeface="Times New Roman"/>
                <a:cs typeface="Times New Roman"/>
              </a:rPr>
              <a:t>c</a:t>
            </a:r>
            <a:r>
              <a:rPr dirty="0" sz="2250" spc="114">
                <a:solidFill>
                  <a:srgbClr val="FF0032"/>
                </a:solidFill>
                <a:latin typeface="Times New Roman"/>
                <a:cs typeface="Times New Roman"/>
              </a:rPr>
              <a:t>o</a:t>
            </a:r>
            <a:r>
              <a:rPr dirty="0" sz="2250" spc="250">
                <a:solidFill>
                  <a:srgbClr val="FF0032"/>
                </a:solidFill>
                <a:latin typeface="Times New Roman"/>
                <a:cs typeface="Times New Roman"/>
              </a:rPr>
              <a:t>p</a:t>
            </a:r>
            <a:r>
              <a:rPr dirty="0" sz="2250" spc="70">
                <a:solidFill>
                  <a:srgbClr val="FF0032"/>
                </a:solidFill>
                <a:latin typeface="Times New Roman"/>
                <a:cs typeface="Times New Roman"/>
              </a:rPr>
              <a:t>l</a:t>
            </a:r>
            <a:r>
              <a:rPr dirty="0" sz="2250" spc="245">
                <a:solidFill>
                  <a:srgbClr val="FF0032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FF0032"/>
                </a:solidFill>
                <a:latin typeface="Times New Roman"/>
                <a:cs typeface="Times New Roman"/>
              </a:rPr>
              <a:t>d</a:t>
            </a:r>
            <a:r>
              <a:rPr dirty="0" sz="2250" spc="114">
                <a:solidFill>
                  <a:srgbClr val="FF0032"/>
                </a:solidFill>
                <a:latin typeface="Times New Roman"/>
                <a:cs typeface="Times New Roman"/>
              </a:rPr>
              <a:t>o</a:t>
            </a:r>
            <a:r>
              <a:rPr dirty="0" sz="2250" spc="360">
                <a:solidFill>
                  <a:srgbClr val="FF0032"/>
                </a:solidFill>
                <a:latin typeface="Times New Roman"/>
                <a:cs typeface="Times New Roman"/>
              </a:rPr>
              <a:t>r</a:t>
            </a:r>
            <a:r>
              <a:rPr dirty="0" sz="2250">
                <a:solidFill>
                  <a:srgbClr val="FF0032"/>
                </a:solidFill>
                <a:latin typeface="Times New Roman"/>
                <a:cs typeface="Times New Roman"/>
              </a:rPr>
              <a:t>	</a:t>
            </a:r>
            <a:r>
              <a:rPr dirty="0" sz="2250" spc="95">
                <a:solidFill>
                  <a:srgbClr val="FF0032"/>
                </a:solidFill>
                <a:latin typeface="Times New Roman"/>
                <a:cs typeface="Times New Roman"/>
              </a:rPr>
              <a:t>(</a:t>
            </a:r>
            <a:r>
              <a:rPr dirty="0" sz="2250" spc="250">
                <a:solidFill>
                  <a:srgbClr val="FF0032"/>
                </a:solidFill>
                <a:latin typeface="Times New Roman"/>
                <a:cs typeface="Times New Roman"/>
              </a:rPr>
              <a:t>b</a:t>
            </a:r>
            <a:r>
              <a:rPr dirty="0" sz="2250" spc="70">
                <a:solidFill>
                  <a:srgbClr val="FF0032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FF0032"/>
                </a:solidFill>
                <a:latin typeface="Times New Roman"/>
                <a:cs typeface="Times New Roman"/>
              </a:rPr>
              <a:t>e</a:t>
            </a:r>
            <a:r>
              <a:rPr dirty="0" sz="2250" spc="55">
                <a:solidFill>
                  <a:srgbClr val="FF0032"/>
                </a:solidFill>
                <a:latin typeface="Times New Roman"/>
                <a:cs typeface="Times New Roman"/>
              </a:rPr>
              <a:t>l</a:t>
            </a:r>
            <a:r>
              <a:rPr dirty="0" sz="2250" spc="260">
                <a:solidFill>
                  <a:srgbClr val="FF0032"/>
                </a:solidFill>
                <a:latin typeface="Times New Roman"/>
                <a:cs typeface="Times New Roman"/>
              </a:rPr>
              <a:t>a</a:t>
            </a:r>
            <a:r>
              <a:rPr dirty="0" sz="2250" spc="85">
                <a:solidFill>
                  <a:srgbClr val="FF0032"/>
                </a:solidFill>
                <a:latin typeface="Times New Roman"/>
                <a:cs typeface="Times New Roman"/>
              </a:rPr>
              <a:t>)</a:t>
            </a:r>
            <a:r>
              <a:rPr dirty="0" sz="2250">
                <a:solidFill>
                  <a:srgbClr val="FF0032"/>
                </a:solidFill>
                <a:latin typeface="Times New Roman"/>
                <a:cs typeface="Times New Roman"/>
              </a:rPr>
              <a:t>	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.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-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b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ó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q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x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p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34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310">
                <a:solidFill>
                  <a:srgbClr val="AAAA00"/>
                </a:solidFill>
                <a:latin typeface="Times New Roman"/>
                <a:cs typeface="Times New Roman"/>
              </a:rPr>
              <a:t>m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505" y="3328486"/>
            <a:ext cx="746125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75">
                <a:solidFill>
                  <a:srgbClr val="AAAA00"/>
                </a:solidFill>
                <a:latin typeface="Times New Roman"/>
                <a:cs typeface="Times New Roman"/>
              </a:rPr>
              <a:t>movimiento</a:t>
            </a:r>
            <a:r>
              <a:rPr dirty="0" sz="2250" spc="2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complejo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y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no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00"/>
                </a:solidFill>
                <a:latin typeface="Times New Roman"/>
                <a:cs typeface="Times New Roman"/>
              </a:rPr>
              <a:t>está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conectado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00"/>
                </a:solidFill>
                <a:latin typeface="Times New Roman"/>
                <a:cs typeface="Times New Roman"/>
              </a:rPr>
              <a:t>la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1750" spc="380">
                <a:solidFill>
                  <a:srgbClr val="AAAA00"/>
                </a:solidFill>
                <a:latin typeface="Times New Roman"/>
                <a:cs typeface="Times New Roman"/>
              </a:rPr>
              <a:t>“tierra”</a:t>
            </a:r>
            <a:r>
              <a:rPr dirty="0" sz="2250" spc="380">
                <a:solidFill>
                  <a:srgbClr val="AAAA00"/>
                </a:solidFill>
                <a:latin typeface="Times New Roman"/>
                <a:cs typeface="Times New Roman"/>
              </a:rPr>
              <a:t>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312" y="3859012"/>
            <a:ext cx="8250555" cy="27800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87680" marR="7620" indent="-475615">
              <a:lnSpc>
                <a:spcPct val="112100"/>
              </a:lnSpc>
              <a:spcBef>
                <a:spcPts val="95"/>
              </a:spcBef>
              <a:buAutoNum type="arabicPeriod" startAt="3"/>
              <a:tabLst>
                <a:tab pos="487680" algn="l"/>
                <a:tab pos="488315" algn="l"/>
                <a:tab pos="2016760" algn="l"/>
                <a:tab pos="2459990" algn="l"/>
                <a:tab pos="3125470" algn="l"/>
                <a:tab pos="4409440" algn="l"/>
                <a:tab pos="5163185" algn="l"/>
                <a:tab pos="6040120" algn="l"/>
                <a:tab pos="6812915" algn="l"/>
              </a:tabLst>
            </a:pPr>
            <a:r>
              <a:rPr dirty="0" sz="2250" spc="355">
                <a:solidFill>
                  <a:srgbClr val="FF0032"/>
                </a:solidFill>
                <a:latin typeface="Times New Roman"/>
                <a:cs typeface="Times New Roman"/>
              </a:rPr>
              <a:t>M</a:t>
            </a:r>
            <a:r>
              <a:rPr dirty="0" sz="2250" spc="245">
                <a:solidFill>
                  <a:srgbClr val="FF0032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FF0032"/>
                </a:solidFill>
                <a:latin typeface="Times New Roman"/>
                <a:cs typeface="Times New Roman"/>
              </a:rPr>
              <a:t>n</a:t>
            </a:r>
            <a:r>
              <a:rPr dirty="0" sz="2250" spc="70">
                <a:solidFill>
                  <a:srgbClr val="FF0032"/>
                </a:solidFill>
                <a:latin typeface="Times New Roman"/>
                <a:cs typeface="Times New Roman"/>
              </a:rPr>
              <a:t>i</a:t>
            </a:r>
            <a:r>
              <a:rPr dirty="0" sz="2250" spc="114">
                <a:solidFill>
                  <a:srgbClr val="FF0032"/>
                </a:solidFill>
                <a:latin typeface="Times New Roman"/>
                <a:cs typeface="Times New Roman"/>
              </a:rPr>
              <a:t>v</a:t>
            </a:r>
            <a:r>
              <a:rPr dirty="0" sz="2250" spc="110">
                <a:solidFill>
                  <a:srgbClr val="FF0032"/>
                </a:solidFill>
                <a:latin typeface="Times New Roman"/>
                <a:cs typeface="Times New Roman"/>
              </a:rPr>
              <a:t>e</a:t>
            </a:r>
            <a:r>
              <a:rPr dirty="0" sz="2250" spc="70">
                <a:solidFill>
                  <a:srgbClr val="FF0032"/>
                </a:solidFill>
                <a:latin typeface="Times New Roman"/>
                <a:cs typeface="Times New Roman"/>
              </a:rPr>
              <a:t>l</a:t>
            </a:r>
            <a:r>
              <a:rPr dirty="0" sz="2250" spc="254">
                <a:solidFill>
                  <a:srgbClr val="FF0032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FF0032"/>
                </a:solidFill>
                <a:latin typeface="Times New Roman"/>
                <a:cs typeface="Times New Roman"/>
              </a:rPr>
              <a:t>	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.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-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 spc="260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b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ó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q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h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ce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31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30">
                <a:solidFill>
                  <a:srgbClr val="AAAA00"/>
                </a:solidFill>
                <a:latin typeface="Times New Roman"/>
                <a:cs typeface="Times New Roman"/>
              </a:rPr>
              <a:t>v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ó</a:t>
            </a: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n  </a:t>
            </a: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completa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y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está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conectado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00"/>
                </a:solidFill>
                <a:latin typeface="Times New Roman"/>
                <a:cs typeface="Times New Roman"/>
              </a:rPr>
              <a:t>la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1750" spc="420">
                <a:solidFill>
                  <a:srgbClr val="AAAA00"/>
                </a:solidFill>
                <a:latin typeface="Times New Roman"/>
                <a:cs typeface="Times New Roman"/>
              </a:rPr>
              <a:t>“tierra”</a:t>
            </a:r>
            <a:r>
              <a:rPr dirty="0" sz="1750" spc="12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40">
                <a:solidFill>
                  <a:srgbClr val="AAAA00"/>
                </a:solidFill>
                <a:latin typeface="Times New Roman"/>
                <a:cs typeface="Times New Roman"/>
              </a:rPr>
              <a:t>por</a:t>
            </a:r>
            <a:r>
              <a:rPr dirty="0" sz="2250" spc="4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60">
                <a:solidFill>
                  <a:srgbClr val="AAAA00"/>
                </a:solidFill>
                <a:latin typeface="Times New Roman"/>
                <a:cs typeface="Times New Roman"/>
              </a:rPr>
              <a:t>un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35">
                <a:solidFill>
                  <a:srgbClr val="AAAA00"/>
                </a:solidFill>
                <a:latin typeface="Times New Roman"/>
                <a:cs typeface="Times New Roman"/>
              </a:rPr>
              <a:t>pivote.</a:t>
            </a:r>
            <a:endParaRPr sz="2250">
              <a:latin typeface="Times New Roman"/>
              <a:cs typeface="Times New Roman"/>
            </a:endParaRPr>
          </a:p>
          <a:p>
            <a:pPr marL="487680" marR="6985" indent="-475615">
              <a:lnSpc>
                <a:spcPct val="110900"/>
              </a:lnSpc>
              <a:spcBef>
                <a:spcPts val="1480"/>
              </a:spcBef>
              <a:buAutoNum type="arabicPeriod" startAt="3"/>
              <a:tabLst>
                <a:tab pos="487680" algn="l"/>
                <a:tab pos="488315" algn="l"/>
                <a:tab pos="1847850" algn="l"/>
                <a:tab pos="2181225" algn="l"/>
                <a:tab pos="2736850" algn="l"/>
                <a:tab pos="3909060" algn="l"/>
                <a:tab pos="4552950" algn="l"/>
                <a:tab pos="5391785" algn="l"/>
                <a:tab pos="5769610" algn="l"/>
                <a:tab pos="7522209" algn="l"/>
                <a:tab pos="7987030" algn="l"/>
              </a:tabLst>
            </a:pPr>
            <a:r>
              <a:rPr dirty="0" sz="2250" spc="140">
                <a:solidFill>
                  <a:srgbClr val="FF0032"/>
                </a:solidFill>
                <a:latin typeface="Times New Roman"/>
                <a:cs typeface="Times New Roman"/>
              </a:rPr>
              <a:t>S</a:t>
            </a:r>
            <a:r>
              <a:rPr dirty="0" sz="2250" spc="110">
                <a:solidFill>
                  <a:srgbClr val="FF0032"/>
                </a:solidFill>
                <a:latin typeface="Times New Roman"/>
                <a:cs typeface="Times New Roman"/>
              </a:rPr>
              <a:t>e</a:t>
            </a:r>
            <a:r>
              <a:rPr dirty="0" sz="2250" spc="114">
                <a:solidFill>
                  <a:srgbClr val="FF0032"/>
                </a:solidFill>
                <a:latin typeface="Times New Roman"/>
                <a:cs typeface="Times New Roman"/>
              </a:rPr>
              <a:t>g</a:t>
            </a:r>
            <a:r>
              <a:rPr dirty="0" sz="2250" spc="250">
                <a:solidFill>
                  <a:srgbClr val="FF0032"/>
                </a:solidFill>
                <a:latin typeface="Times New Roman"/>
                <a:cs typeface="Times New Roman"/>
              </a:rPr>
              <a:t>u</a:t>
            </a:r>
            <a:r>
              <a:rPr dirty="0" sz="2250" spc="70">
                <a:solidFill>
                  <a:srgbClr val="FF0032"/>
                </a:solidFill>
                <a:latin typeface="Times New Roman"/>
                <a:cs typeface="Times New Roman"/>
              </a:rPr>
              <a:t>i</a:t>
            </a:r>
            <a:r>
              <a:rPr dirty="0" sz="2250" spc="270">
                <a:solidFill>
                  <a:srgbClr val="FF0032"/>
                </a:solidFill>
                <a:latin typeface="Times New Roman"/>
                <a:cs typeface="Times New Roman"/>
              </a:rPr>
              <a:t>d</a:t>
            </a:r>
            <a:r>
              <a:rPr dirty="0" sz="2250" spc="114">
                <a:solidFill>
                  <a:srgbClr val="FF0032"/>
                </a:solidFill>
                <a:latin typeface="Times New Roman"/>
                <a:cs typeface="Times New Roman"/>
              </a:rPr>
              <a:t>o</a:t>
            </a:r>
            <a:r>
              <a:rPr dirty="0" sz="2250" spc="360">
                <a:solidFill>
                  <a:srgbClr val="FF0032"/>
                </a:solidFill>
                <a:latin typeface="Times New Roman"/>
                <a:cs typeface="Times New Roman"/>
              </a:rPr>
              <a:t>r</a:t>
            </a:r>
            <a:r>
              <a:rPr dirty="0" sz="2250">
                <a:solidFill>
                  <a:srgbClr val="FF0032"/>
                </a:solidFill>
                <a:latin typeface="Times New Roman"/>
                <a:cs typeface="Times New Roman"/>
              </a:rPr>
              <a:t>	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.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-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b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ó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q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g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325">
                <a:solidFill>
                  <a:srgbClr val="AAAA00"/>
                </a:solidFill>
                <a:latin typeface="Times New Roman"/>
                <a:cs typeface="Times New Roman"/>
              </a:rPr>
              <a:t>m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ov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325">
                <a:solidFill>
                  <a:srgbClr val="AAAA00"/>
                </a:solidFill>
                <a:latin typeface="Times New Roman"/>
                <a:cs typeface="Times New Roman"/>
              </a:rPr>
              <a:t>m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15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a 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manivela.</a:t>
            </a:r>
            <a:endParaRPr sz="2250">
              <a:latin typeface="Times New Roman"/>
              <a:cs typeface="Times New Roman"/>
            </a:endParaRPr>
          </a:p>
          <a:p>
            <a:pPr marL="487680" marR="5080" indent="-475615">
              <a:lnSpc>
                <a:spcPct val="135500"/>
              </a:lnSpc>
              <a:spcBef>
                <a:spcPts val="850"/>
              </a:spcBef>
              <a:buAutoNum type="arabicPeriod" startAt="3"/>
              <a:tabLst>
                <a:tab pos="487680" algn="l"/>
                <a:tab pos="488315" algn="l"/>
                <a:tab pos="1955164" algn="l"/>
                <a:tab pos="2405380" algn="l"/>
                <a:tab pos="3076575" algn="l"/>
                <a:tab pos="4367530" algn="l"/>
                <a:tab pos="5127625" algn="l"/>
                <a:tab pos="6012180" algn="l"/>
                <a:tab pos="6631305" algn="l"/>
              </a:tabLst>
            </a:pPr>
            <a:r>
              <a:rPr dirty="0" sz="2250" spc="175">
                <a:solidFill>
                  <a:srgbClr val="FF0032"/>
                </a:solidFill>
                <a:latin typeface="Times New Roman"/>
                <a:cs typeface="Times New Roman"/>
              </a:rPr>
              <a:t>B</a:t>
            </a:r>
            <a:r>
              <a:rPr dirty="0" sz="2250" spc="245">
                <a:solidFill>
                  <a:srgbClr val="FF0032"/>
                </a:solidFill>
                <a:latin typeface="Times New Roman"/>
                <a:cs typeface="Times New Roman"/>
              </a:rPr>
              <a:t>a</a:t>
            </a:r>
            <a:r>
              <a:rPr dirty="0" sz="2250" spc="70">
                <a:solidFill>
                  <a:srgbClr val="FF0032"/>
                </a:solidFill>
                <a:latin typeface="Times New Roman"/>
                <a:cs typeface="Times New Roman"/>
              </a:rPr>
              <a:t>l</a:t>
            </a:r>
            <a:r>
              <a:rPr dirty="0" sz="2250" spc="245">
                <a:solidFill>
                  <a:srgbClr val="FF0032"/>
                </a:solidFill>
                <a:latin typeface="Times New Roman"/>
                <a:cs typeface="Times New Roman"/>
              </a:rPr>
              <a:t>a</a:t>
            </a:r>
            <a:r>
              <a:rPr dirty="0" sz="2250" spc="250">
                <a:solidFill>
                  <a:srgbClr val="FF0032"/>
                </a:solidFill>
                <a:latin typeface="Times New Roman"/>
                <a:cs typeface="Times New Roman"/>
              </a:rPr>
              <a:t>n</a:t>
            </a:r>
            <a:r>
              <a:rPr dirty="0" sz="2250" spc="110">
                <a:solidFill>
                  <a:srgbClr val="FF0032"/>
                </a:solidFill>
                <a:latin typeface="Times New Roman"/>
                <a:cs typeface="Times New Roman"/>
              </a:rPr>
              <a:t>c</a:t>
            </a:r>
            <a:r>
              <a:rPr dirty="0" sz="2250" spc="70">
                <a:solidFill>
                  <a:srgbClr val="FF0032"/>
                </a:solidFill>
                <a:latin typeface="Times New Roman"/>
                <a:cs typeface="Times New Roman"/>
              </a:rPr>
              <a:t>í</a:t>
            </a:r>
            <a:r>
              <a:rPr dirty="0" sz="2250" spc="270">
                <a:solidFill>
                  <a:srgbClr val="FF0032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FF0032"/>
                </a:solidFill>
                <a:latin typeface="Times New Roman"/>
                <a:cs typeface="Times New Roman"/>
              </a:rPr>
              <a:t>	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.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-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 spc="229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b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ó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q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h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325">
                <a:solidFill>
                  <a:srgbClr val="AAAA00"/>
                </a:solidFill>
                <a:latin typeface="Times New Roman"/>
                <a:cs typeface="Times New Roman"/>
              </a:rPr>
              <a:t>m</a:t>
            </a:r>
            <a:r>
              <a:rPr dirty="0" sz="2250" spc="130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v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340">
                <a:solidFill>
                  <a:srgbClr val="AAAA00"/>
                </a:solidFill>
                <a:latin typeface="Times New Roman"/>
                <a:cs typeface="Times New Roman"/>
              </a:rPr>
              <a:t>m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o  </a:t>
            </a:r>
            <a:r>
              <a:rPr dirty="0" sz="2250" spc="145">
                <a:solidFill>
                  <a:srgbClr val="AAAA00"/>
                </a:solidFill>
                <a:latin typeface="Times New Roman"/>
                <a:cs typeface="Times New Roman"/>
              </a:rPr>
              <a:t>oscilatorio</a:t>
            </a:r>
            <a:r>
              <a:rPr dirty="0" sz="2250" spc="2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y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está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conectado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00"/>
                </a:solidFill>
                <a:latin typeface="Times New Roman"/>
                <a:cs typeface="Times New Roman"/>
              </a:rPr>
              <a:t>la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04">
                <a:solidFill>
                  <a:srgbClr val="AAAA00"/>
                </a:solidFill>
                <a:latin typeface="Times New Roman"/>
                <a:cs typeface="Times New Roman"/>
              </a:rPr>
              <a:t>tierra.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37570" y="1831474"/>
            <a:ext cx="327025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Junta </a:t>
            </a:r>
            <a:r>
              <a:rPr dirty="0" sz="2250" spc="130">
                <a:solidFill>
                  <a:srgbClr val="AAAA00"/>
                </a:solidFill>
                <a:latin typeface="Times New Roman"/>
                <a:cs typeface="Times New Roman"/>
              </a:rPr>
              <a:t>esférica 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( 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3 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GDL</a:t>
            </a:r>
            <a:r>
              <a:rPr dirty="0" sz="2250" spc="-29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28558" y="2405933"/>
            <a:ext cx="72453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31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7570" y="2370634"/>
            <a:ext cx="3590290" cy="78359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110200"/>
              </a:lnSpc>
              <a:spcBef>
                <a:spcPts val="115"/>
              </a:spcBef>
            </a:pPr>
            <a:r>
              <a:rPr dirty="0" spc="204"/>
              <a:t>Permite </a:t>
            </a:r>
            <a:r>
              <a:rPr dirty="0" spc="125"/>
              <a:t>3 giros</a:t>
            </a:r>
            <a:r>
              <a:rPr dirty="0" spc="125">
                <a:latin typeface="Arial"/>
                <a:cs typeface="Arial"/>
              </a:rPr>
              <a:t> q</a:t>
            </a:r>
            <a:r>
              <a:rPr dirty="0" spc="125"/>
              <a:t>x,</a:t>
            </a:r>
            <a:r>
              <a:rPr dirty="0" spc="125">
                <a:latin typeface="Arial"/>
                <a:cs typeface="Arial"/>
              </a:rPr>
              <a:t> q</a:t>
            </a:r>
            <a:r>
              <a:rPr dirty="0" spc="125"/>
              <a:t>y,</a:t>
            </a:r>
            <a:r>
              <a:rPr dirty="0" spc="125">
                <a:latin typeface="Arial"/>
                <a:cs typeface="Arial"/>
              </a:rPr>
              <a:t> q</a:t>
            </a:r>
            <a:r>
              <a:rPr dirty="0" spc="125"/>
              <a:t>z  </a:t>
            </a:r>
            <a:r>
              <a:rPr dirty="0" spc="145"/>
              <a:t>eslabones.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37570" y="3356325"/>
            <a:ext cx="4279900" cy="28790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Usado </a:t>
            </a:r>
            <a:r>
              <a:rPr dirty="0" sz="2250" spc="225">
                <a:solidFill>
                  <a:srgbClr val="AAAAAA"/>
                </a:solidFill>
                <a:latin typeface="Times New Roman"/>
                <a:cs typeface="Times New Roman"/>
              </a:rPr>
              <a:t>en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movimiento</a:t>
            </a:r>
            <a:r>
              <a:rPr dirty="0" sz="2250" spc="-40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espacial.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407034" marR="5080">
              <a:lnSpc>
                <a:spcPct val="153900"/>
              </a:lnSpc>
              <a:tabLst>
                <a:tab pos="1630045" algn="l"/>
                <a:tab pos="3724910" algn="l"/>
              </a:tabLst>
            </a:pPr>
            <a:r>
              <a:rPr dirty="0" sz="2250" spc="270">
                <a:solidFill>
                  <a:srgbClr val="00FF00"/>
                </a:solidFill>
                <a:latin typeface="Times New Roman"/>
                <a:cs typeface="Times New Roman"/>
              </a:rPr>
              <a:t>Junta </a:t>
            </a:r>
            <a:r>
              <a:rPr dirty="0" sz="2250" spc="165">
                <a:solidFill>
                  <a:srgbClr val="00FF00"/>
                </a:solidFill>
                <a:latin typeface="Times New Roman"/>
                <a:cs typeface="Times New Roman"/>
              </a:rPr>
              <a:t>cilíndrica </a:t>
            </a:r>
            <a:r>
              <a:rPr dirty="0" sz="2250" spc="80">
                <a:solidFill>
                  <a:srgbClr val="00FF00"/>
                </a:solidFill>
                <a:latin typeface="Times New Roman"/>
                <a:cs typeface="Times New Roman"/>
              </a:rPr>
              <a:t>( </a:t>
            </a:r>
            <a:r>
              <a:rPr dirty="0" sz="2250" spc="114">
                <a:solidFill>
                  <a:srgbClr val="00FF00"/>
                </a:solidFill>
                <a:latin typeface="Times New Roman"/>
                <a:cs typeface="Times New Roman"/>
              </a:rPr>
              <a:t>2 </a:t>
            </a:r>
            <a:r>
              <a:rPr dirty="0" sz="2250" spc="265">
                <a:solidFill>
                  <a:srgbClr val="00FF00"/>
                </a:solidFill>
                <a:latin typeface="Times New Roman"/>
                <a:cs typeface="Times New Roman"/>
              </a:rPr>
              <a:t>GDL </a:t>
            </a:r>
            <a:r>
              <a:rPr dirty="0" sz="2250" spc="85">
                <a:solidFill>
                  <a:srgbClr val="00FF00"/>
                </a:solidFill>
                <a:latin typeface="Times New Roman"/>
                <a:cs typeface="Times New Roman"/>
              </a:rPr>
              <a:t>)  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425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13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275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310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3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135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ó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-3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600" spc="-210" i="1">
                <a:solidFill>
                  <a:srgbClr val="AAAAAA"/>
                </a:solidFill>
                <a:latin typeface="Arial"/>
                <a:cs typeface="Arial"/>
              </a:rPr>
              <a:t> </a:t>
            </a:r>
            <a:r>
              <a:rPr dirty="0" sz="2600" spc="-409" i="1">
                <a:solidFill>
                  <a:srgbClr val="AAAAAA"/>
                </a:solidFill>
                <a:latin typeface="Arial"/>
                <a:cs typeface="Arial"/>
              </a:rPr>
              <a:t> </a:t>
            </a:r>
            <a:r>
              <a:rPr dirty="0" sz="2600" spc="60" i="1">
                <a:solidFill>
                  <a:srgbClr val="AAAAAA"/>
                </a:solidFill>
                <a:latin typeface="Arial"/>
                <a:cs typeface="Arial"/>
              </a:rPr>
              <a:t>d</a:t>
            </a:r>
            <a:r>
              <a:rPr dirty="0" sz="2600" spc="-210" i="1">
                <a:solidFill>
                  <a:srgbClr val="AAAAAA"/>
                </a:solidFill>
                <a:latin typeface="Arial"/>
                <a:cs typeface="Arial"/>
              </a:rPr>
              <a:t> </a:t>
            </a:r>
            <a:r>
              <a:rPr dirty="0" sz="2600" spc="-345" i="1">
                <a:solidFill>
                  <a:srgbClr val="AAAAAA"/>
                </a:solidFill>
                <a:latin typeface="Arial"/>
                <a:cs typeface="Arial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g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31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endParaRPr sz="2250">
              <a:latin typeface="Times New Roman"/>
              <a:cs typeface="Times New Roman"/>
            </a:endParaRPr>
          </a:p>
          <a:p>
            <a:pPr marL="407034" marR="5080">
              <a:lnSpc>
                <a:spcPts val="2990"/>
              </a:lnSpc>
              <a:spcBef>
                <a:spcPts val="100"/>
              </a:spcBef>
              <a:tabLst>
                <a:tab pos="935355" algn="l"/>
                <a:tab pos="2063114" algn="l"/>
                <a:tab pos="2660650" algn="l"/>
              </a:tabLst>
            </a:pPr>
            <a:r>
              <a:rPr dirty="0" sz="2250" spc="50">
                <a:solidFill>
                  <a:srgbClr val="AAAAAA"/>
                </a:solidFill>
                <a:latin typeface="Arial"/>
                <a:cs typeface="Arial"/>
              </a:rPr>
              <a:t>q</a:t>
            </a:r>
            <a:r>
              <a:rPr dirty="0" sz="2250" spc="50">
                <a:solidFill>
                  <a:srgbClr val="AAAAAA"/>
                </a:solidFill>
                <a:latin typeface="Arial"/>
                <a:cs typeface="Arial"/>
              </a:rPr>
              <a:t>	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v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o 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espacial.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60253" y="1657255"/>
            <a:ext cx="362902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Junta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de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45">
                <a:solidFill>
                  <a:srgbClr val="AAAA00"/>
                </a:solidFill>
                <a:latin typeface="Times New Roman"/>
                <a:cs typeface="Times New Roman"/>
              </a:rPr>
              <a:t>tornillo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(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1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GDL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0253" y="1974058"/>
            <a:ext cx="4519930" cy="4210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66825" algn="l"/>
                <a:tab pos="1957705" algn="l"/>
                <a:tab pos="4151629" algn="l"/>
              </a:tabLst>
            </a:pPr>
            <a:r>
              <a:rPr dirty="0" spc="275"/>
              <a:t>P</a:t>
            </a:r>
            <a:r>
              <a:rPr dirty="0" spc="110"/>
              <a:t>e</a:t>
            </a:r>
            <a:r>
              <a:rPr dirty="0" spc="360"/>
              <a:t>r</a:t>
            </a:r>
            <a:r>
              <a:rPr dirty="0" spc="310"/>
              <a:t>m</a:t>
            </a:r>
            <a:r>
              <a:rPr dirty="0" spc="70"/>
              <a:t>i</a:t>
            </a:r>
            <a:r>
              <a:rPr dirty="0" spc="200"/>
              <a:t>t</a:t>
            </a:r>
            <a:r>
              <a:rPr dirty="0" spc="110"/>
              <a:t>e</a:t>
            </a:r>
            <a:r>
              <a:rPr dirty="0"/>
              <a:t>	</a:t>
            </a:r>
            <a:r>
              <a:rPr dirty="0" spc="250"/>
              <a:t>u</a:t>
            </a:r>
            <a:r>
              <a:rPr dirty="0" spc="270"/>
              <a:t>n</a:t>
            </a:r>
            <a:r>
              <a:rPr dirty="0" spc="254"/>
              <a:t>a</a:t>
            </a:r>
            <a:r>
              <a:rPr dirty="0"/>
              <a:t>	</a:t>
            </a:r>
            <a:r>
              <a:rPr dirty="0" spc="200"/>
              <a:t>t</a:t>
            </a:r>
            <a:r>
              <a:rPr dirty="0" spc="360"/>
              <a:t>r</a:t>
            </a:r>
            <a:r>
              <a:rPr dirty="0" spc="245"/>
              <a:t>a</a:t>
            </a:r>
            <a:r>
              <a:rPr dirty="0" spc="105"/>
              <a:t>s</a:t>
            </a:r>
            <a:r>
              <a:rPr dirty="0" spc="70"/>
              <a:t>l</a:t>
            </a:r>
            <a:r>
              <a:rPr dirty="0" spc="245"/>
              <a:t>a</a:t>
            </a:r>
            <a:r>
              <a:rPr dirty="0" spc="90"/>
              <a:t>c</a:t>
            </a:r>
            <a:r>
              <a:rPr dirty="0" spc="70"/>
              <a:t>i</a:t>
            </a:r>
            <a:r>
              <a:rPr dirty="0" spc="100"/>
              <a:t>ó</a:t>
            </a:r>
            <a:r>
              <a:rPr dirty="0" spc="270"/>
              <a:t>n</a:t>
            </a:r>
            <a:r>
              <a:rPr dirty="0" spc="-114"/>
              <a:t> </a:t>
            </a:r>
            <a:r>
              <a:rPr dirty="0" sz="2600" spc="-75" i="1">
                <a:latin typeface="Calibri"/>
                <a:cs typeface="Calibri"/>
              </a:rPr>
              <a:t> </a:t>
            </a:r>
            <a:r>
              <a:rPr dirty="0" sz="2600" spc="-145" i="1">
                <a:latin typeface="Calibri"/>
                <a:cs typeface="Calibri"/>
              </a:rPr>
              <a:t> </a:t>
            </a:r>
            <a:r>
              <a:rPr dirty="0" sz="2600" spc="170" i="1">
                <a:latin typeface="Calibri"/>
                <a:cs typeface="Calibri"/>
              </a:rPr>
              <a:t>d</a:t>
            </a:r>
            <a:r>
              <a:rPr dirty="0" sz="2600" spc="-75" i="1">
                <a:latin typeface="Calibri"/>
                <a:cs typeface="Calibri"/>
              </a:rPr>
              <a:t> </a:t>
            </a:r>
            <a:r>
              <a:rPr dirty="0" sz="2600" spc="40" i="1">
                <a:latin typeface="Calibri"/>
                <a:cs typeface="Calibri"/>
              </a:rPr>
              <a:t> </a:t>
            </a:r>
            <a:r>
              <a:rPr dirty="0" spc="125"/>
              <a:t>y</a:t>
            </a:r>
            <a:r>
              <a:rPr dirty="0"/>
              <a:t>	</a:t>
            </a:r>
            <a:r>
              <a:rPr dirty="0" spc="270"/>
              <a:t>un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0253" y="2396442"/>
            <a:ext cx="4232275" cy="1215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giro</a:t>
            </a:r>
            <a:r>
              <a:rPr dirty="0" sz="2250" spc="105">
                <a:solidFill>
                  <a:srgbClr val="AAAAAA"/>
                </a:solidFill>
                <a:latin typeface="Arial"/>
                <a:cs typeface="Arial"/>
              </a:rPr>
              <a:t> q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, 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pero están</a:t>
            </a:r>
            <a:r>
              <a:rPr dirty="0" sz="2250" spc="-27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relacionados.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Usado </a:t>
            </a:r>
            <a:r>
              <a:rPr dirty="0" sz="2250" spc="225">
                <a:solidFill>
                  <a:srgbClr val="AAAAAA"/>
                </a:solidFill>
                <a:latin typeface="Times New Roman"/>
                <a:cs typeface="Times New Roman"/>
              </a:rPr>
              <a:t>en</a:t>
            </a:r>
            <a:r>
              <a:rPr dirty="0" sz="2250" spc="-3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movimiento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espacial.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7319" y="4825219"/>
            <a:ext cx="4518660" cy="1497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2620"/>
              </a:lnSpc>
              <a:spcBef>
                <a:spcPts val="110"/>
              </a:spcBef>
            </a:pP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Junta 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plana 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( 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3 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GDL</a:t>
            </a:r>
            <a:r>
              <a:rPr dirty="0" sz="2250" spc="-31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ts val="3040"/>
              </a:lnSpc>
              <a:tabLst>
                <a:tab pos="1218565" algn="l"/>
                <a:tab pos="1505585" algn="l"/>
                <a:tab pos="3239135" algn="l"/>
                <a:tab pos="4345940" algn="l"/>
              </a:tabLst>
            </a:pPr>
            <a:r>
              <a:rPr dirty="0" sz="2250" spc="275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-434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600" spc="-80" i="1">
                <a:solidFill>
                  <a:srgbClr val="AAAAAA"/>
                </a:solidFill>
                <a:latin typeface="Calibri"/>
                <a:cs typeface="Calibri"/>
              </a:rPr>
              <a:t> </a:t>
            </a:r>
            <a:r>
              <a:rPr dirty="0" sz="2600" spc="65" i="1">
                <a:solidFill>
                  <a:srgbClr val="AAAAAA"/>
                </a:solidFill>
                <a:latin typeface="Calibri"/>
                <a:cs typeface="Calibri"/>
              </a:rPr>
              <a:t>x</a:t>
            </a:r>
            <a:r>
              <a:rPr dirty="0" sz="2600" spc="-75" i="1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2600" spc="-25" i="1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2600" spc="-40" i="1">
                <a:solidFill>
                  <a:srgbClr val="AAAAAA"/>
                </a:solidFill>
                <a:latin typeface="Calibri"/>
                <a:cs typeface="Calibri"/>
              </a:rPr>
              <a:t>,</a:t>
            </a:r>
            <a:r>
              <a:rPr dirty="0" sz="2600" spc="-75" i="1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2600" spc="-95" i="1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2600" spc="-70" i="1">
                <a:solidFill>
                  <a:srgbClr val="AAAAAA"/>
                </a:solidFill>
                <a:latin typeface="Calibri"/>
                <a:cs typeface="Calibri"/>
              </a:rPr>
              <a:t>y</a:t>
            </a:r>
            <a:r>
              <a:rPr dirty="0" sz="2600" spc="-80" i="1">
                <a:solidFill>
                  <a:srgbClr val="AAAAAA"/>
                </a:solidFill>
                <a:latin typeface="Calibri"/>
                <a:cs typeface="Calibri"/>
              </a:rPr>
              <a:t>)</a:t>
            </a:r>
            <a:r>
              <a:rPr dirty="0" sz="2600" i="1">
                <a:solidFill>
                  <a:srgbClr val="AAAAAA"/>
                </a:solidFill>
                <a:latin typeface="Calibri"/>
                <a:cs typeface="Calibri"/>
              </a:rPr>
              <a:t>	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endParaRPr sz="2250">
              <a:latin typeface="Times New Roman"/>
              <a:cs typeface="Times New Roman"/>
            </a:endParaRPr>
          </a:p>
          <a:p>
            <a:pPr marL="12700" marR="5080">
              <a:lnSpc>
                <a:spcPts val="2980"/>
              </a:lnSpc>
              <a:spcBef>
                <a:spcPts val="105"/>
              </a:spcBef>
            </a:pP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un </a:t>
            </a:r>
            <a:r>
              <a:rPr dirty="0" sz="2250" spc="145">
                <a:solidFill>
                  <a:srgbClr val="AAAAAA"/>
                </a:solidFill>
                <a:latin typeface="Times New Roman"/>
                <a:cs typeface="Times New Roman"/>
              </a:rPr>
              <a:t>giro</a:t>
            </a:r>
            <a:r>
              <a:rPr dirty="0" sz="2250" spc="145">
                <a:solidFill>
                  <a:srgbClr val="AAAAAA"/>
                </a:solidFill>
                <a:latin typeface="Arial"/>
                <a:cs typeface="Arial"/>
              </a:rPr>
              <a:t> q</a:t>
            </a:r>
            <a:r>
              <a:rPr dirty="0" sz="2250" spc="145">
                <a:solidFill>
                  <a:srgbClr val="AAAAAA"/>
                </a:solidFill>
                <a:latin typeface="Times New Roman"/>
                <a:cs typeface="Times New Roman"/>
              </a:rPr>
              <a:t>.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Usado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en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movimiento 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plano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2250" spc="-7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espacial.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95964" y="1373220"/>
            <a:ext cx="277622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Semijunta 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( 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2 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GDL</a:t>
            </a:r>
            <a:r>
              <a:rPr dirty="0" sz="2250" spc="-18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02945" algn="l"/>
                <a:tab pos="2897505" algn="l"/>
              </a:tabLst>
            </a:pPr>
            <a:r>
              <a:rPr dirty="0" spc="250"/>
              <a:t>u</a:t>
            </a:r>
            <a:r>
              <a:rPr dirty="0" spc="270"/>
              <a:t>n</a:t>
            </a:r>
            <a:r>
              <a:rPr dirty="0" spc="254"/>
              <a:t>a</a:t>
            </a:r>
            <a:r>
              <a:rPr dirty="0"/>
              <a:t>	</a:t>
            </a:r>
            <a:r>
              <a:rPr dirty="0" spc="200"/>
              <a:t>t</a:t>
            </a:r>
            <a:r>
              <a:rPr dirty="0" spc="340"/>
              <a:t>r</a:t>
            </a:r>
            <a:r>
              <a:rPr dirty="0" spc="260"/>
              <a:t>a</a:t>
            </a:r>
            <a:r>
              <a:rPr dirty="0" spc="85"/>
              <a:t>s</a:t>
            </a:r>
            <a:r>
              <a:rPr dirty="0" spc="70"/>
              <a:t>l</a:t>
            </a:r>
            <a:r>
              <a:rPr dirty="0" spc="245"/>
              <a:t>a</a:t>
            </a:r>
            <a:r>
              <a:rPr dirty="0" spc="110"/>
              <a:t>c</a:t>
            </a:r>
            <a:r>
              <a:rPr dirty="0" spc="55"/>
              <a:t>i</a:t>
            </a:r>
            <a:r>
              <a:rPr dirty="0" spc="114"/>
              <a:t>ó</a:t>
            </a:r>
            <a:r>
              <a:rPr dirty="0" spc="270"/>
              <a:t>n</a:t>
            </a:r>
            <a:r>
              <a:rPr dirty="0" spc="-130"/>
              <a:t> </a:t>
            </a:r>
            <a:r>
              <a:rPr dirty="0" sz="2600" spc="-75" i="1">
                <a:latin typeface="Calibri"/>
                <a:cs typeface="Calibri"/>
              </a:rPr>
              <a:t> </a:t>
            </a:r>
            <a:r>
              <a:rPr dirty="0" sz="2600" spc="-145" i="1">
                <a:latin typeface="Calibri"/>
                <a:cs typeface="Calibri"/>
              </a:rPr>
              <a:t> </a:t>
            </a:r>
            <a:r>
              <a:rPr dirty="0" sz="2600" spc="170" i="1">
                <a:latin typeface="Calibri"/>
                <a:cs typeface="Calibri"/>
              </a:rPr>
              <a:t>d</a:t>
            </a:r>
            <a:r>
              <a:rPr dirty="0" sz="2600" spc="-75" i="1">
                <a:latin typeface="Calibri"/>
                <a:cs typeface="Calibri"/>
              </a:rPr>
              <a:t> </a:t>
            </a:r>
            <a:r>
              <a:rPr dirty="0" sz="2600" spc="55" i="1">
                <a:latin typeface="Calibri"/>
                <a:cs typeface="Calibri"/>
              </a:rPr>
              <a:t> </a:t>
            </a:r>
            <a:r>
              <a:rPr dirty="0" spc="125"/>
              <a:t>y</a:t>
            </a:r>
            <a:r>
              <a:rPr dirty="0"/>
              <a:t>	</a:t>
            </a:r>
            <a:r>
              <a:rPr dirty="0" spc="270"/>
              <a:t>un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5964" y="1910333"/>
            <a:ext cx="4518660" cy="78803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Permite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  <a:tabLst>
                <a:tab pos="1266825" algn="l"/>
                <a:tab pos="2346325" algn="l"/>
                <a:tab pos="2897505" algn="l"/>
              </a:tabLst>
            </a:pP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g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625">
                <a:solidFill>
                  <a:srgbClr val="AAAAAA"/>
                </a:solidFill>
                <a:latin typeface="Arial"/>
                <a:cs typeface="Arial"/>
              </a:rPr>
              <a:t> </a:t>
            </a:r>
            <a:r>
              <a:rPr dirty="0" sz="2250" spc="-30">
                <a:solidFill>
                  <a:srgbClr val="AAAAAA"/>
                </a:solidFill>
                <a:latin typeface="Arial"/>
                <a:cs typeface="Arial"/>
              </a:rPr>
              <a:t> </a:t>
            </a:r>
            <a:r>
              <a:rPr dirty="0" sz="2250" spc="-560">
                <a:solidFill>
                  <a:srgbClr val="AAAAAA"/>
                </a:solidFill>
                <a:latin typeface="Arial"/>
                <a:cs typeface="Arial"/>
              </a:rPr>
              <a:t>q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.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ov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215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5964" y="2707990"/>
            <a:ext cx="227012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plano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2250" spc="-22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espacial.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5964" y="4249719"/>
            <a:ext cx="2776220" cy="9531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25">
                <a:solidFill>
                  <a:srgbClr val="AAAA00"/>
                </a:solidFill>
                <a:latin typeface="Times New Roman"/>
                <a:cs typeface="Times New Roman"/>
              </a:rPr>
              <a:t>Perno 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y</a:t>
            </a:r>
            <a:r>
              <a:rPr dirty="0" sz="2250" spc="-17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95">
                <a:solidFill>
                  <a:srgbClr val="AAAA00"/>
                </a:solidFill>
                <a:latin typeface="Times New Roman"/>
                <a:cs typeface="Times New Roman"/>
              </a:rPr>
              <a:t>ranura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Semijunta 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( 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2 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GDL</a:t>
            </a:r>
            <a:r>
              <a:rPr dirty="0" sz="2250" spc="-18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50470" y="5352182"/>
            <a:ext cx="3265170" cy="421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02945" algn="l"/>
                <a:tab pos="2897505" algn="l"/>
              </a:tabLst>
            </a:pP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ó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-1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600" spc="-75" i="1">
                <a:solidFill>
                  <a:srgbClr val="AAAAAA"/>
                </a:solidFill>
                <a:latin typeface="Calibri"/>
                <a:cs typeface="Calibri"/>
              </a:rPr>
              <a:t> </a:t>
            </a:r>
            <a:r>
              <a:rPr dirty="0" sz="2600" spc="-145" i="1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2600" spc="170" i="1">
                <a:solidFill>
                  <a:srgbClr val="AAAAAA"/>
                </a:solidFill>
                <a:latin typeface="Calibri"/>
                <a:cs typeface="Calibri"/>
              </a:rPr>
              <a:t>d</a:t>
            </a:r>
            <a:r>
              <a:rPr dirty="0" sz="2600" spc="-75" i="1">
                <a:solidFill>
                  <a:srgbClr val="AAAAAA"/>
                </a:solidFill>
                <a:latin typeface="Calibri"/>
                <a:cs typeface="Calibri"/>
              </a:rPr>
              <a:t> </a:t>
            </a:r>
            <a:r>
              <a:rPr dirty="0" sz="2600" spc="55" i="1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un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5964" y="5359206"/>
            <a:ext cx="4518660" cy="78803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Permite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  <a:tabLst>
                <a:tab pos="1266825" algn="l"/>
                <a:tab pos="2346325" algn="l"/>
                <a:tab pos="2897505" algn="l"/>
              </a:tabLst>
            </a:pP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g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625">
                <a:solidFill>
                  <a:srgbClr val="AAAAAA"/>
                </a:solidFill>
                <a:latin typeface="Arial"/>
                <a:cs typeface="Arial"/>
              </a:rPr>
              <a:t> </a:t>
            </a:r>
            <a:r>
              <a:rPr dirty="0" sz="2250" spc="-30">
                <a:solidFill>
                  <a:srgbClr val="AAAAAA"/>
                </a:solidFill>
                <a:latin typeface="Arial"/>
                <a:cs typeface="Arial"/>
              </a:rPr>
              <a:t> </a:t>
            </a:r>
            <a:r>
              <a:rPr dirty="0" sz="2250" spc="-560">
                <a:solidFill>
                  <a:srgbClr val="AAAAAA"/>
                </a:solidFill>
                <a:latin typeface="Arial"/>
                <a:cs typeface="Arial"/>
              </a:rPr>
              <a:t>q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.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ov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215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5964" y="6416612"/>
            <a:ext cx="227012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plano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2250" spc="-22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espacial.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90964" y="4815305"/>
            <a:ext cx="4515485" cy="228981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45"/>
              </a:spcBef>
              <a:tabLst>
                <a:tab pos="1323975" algn="l"/>
                <a:tab pos="1716405" algn="l"/>
                <a:tab pos="3100070" algn="l"/>
                <a:tab pos="4183379" algn="l"/>
              </a:tabLst>
            </a:pP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Junta </a:t>
            </a:r>
            <a:r>
              <a:rPr dirty="0" sz="2250" spc="160">
                <a:solidFill>
                  <a:srgbClr val="AAAA00"/>
                </a:solidFill>
                <a:latin typeface="Times New Roman"/>
                <a:cs typeface="Times New Roman"/>
              </a:rPr>
              <a:t>Múltiple 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( 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2 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GDL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)  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36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g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31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625">
                <a:solidFill>
                  <a:srgbClr val="AAAAAA"/>
                </a:solidFill>
                <a:latin typeface="Arial"/>
                <a:cs typeface="Arial"/>
              </a:rPr>
              <a:t> </a:t>
            </a:r>
            <a:r>
              <a:rPr dirty="0" sz="2250" spc="-15">
                <a:solidFill>
                  <a:srgbClr val="AAAAAA"/>
                </a:solidFill>
                <a:latin typeface="Arial"/>
                <a:cs typeface="Arial"/>
              </a:rPr>
              <a:t> </a:t>
            </a:r>
            <a:r>
              <a:rPr dirty="0" sz="2250" spc="-560">
                <a:solidFill>
                  <a:srgbClr val="AAAAAA"/>
                </a:solidFill>
                <a:latin typeface="Arial"/>
                <a:cs typeface="Arial"/>
              </a:rPr>
              <a:t>q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.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n 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movimiento </a:t>
            </a: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plano</a:t>
            </a:r>
            <a:r>
              <a:rPr dirty="0" sz="2250" spc="-32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 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espacial.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50" spc="290">
                <a:solidFill>
                  <a:srgbClr val="AAAAAA"/>
                </a:solidFill>
                <a:latin typeface="Times New Roman"/>
                <a:cs typeface="Times New Roman"/>
              </a:rPr>
              <a:t>EJEMPLOS </a:t>
            </a:r>
            <a:r>
              <a:rPr dirty="0" sz="2250" spc="229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r>
              <a:rPr dirty="0" sz="2250" spc="-19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7060" y="682651"/>
            <a:ext cx="847217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20">
                <a:solidFill>
                  <a:srgbClr val="AAAA00"/>
                </a:solidFill>
              </a:rPr>
              <a:t>5.</a:t>
            </a:r>
            <a:r>
              <a:rPr dirty="0" sz="2600" spc="45">
                <a:solidFill>
                  <a:srgbClr val="AAAA00"/>
                </a:solidFill>
              </a:rPr>
              <a:t> </a:t>
            </a:r>
            <a:r>
              <a:rPr dirty="0" sz="2600" spc="280">
                <a:solidFill>
                  <a:srgbClr val="AAAA00"/>
                </a:solidFill>
              </a:rPr>
              <a:t>Paradojas</a:t>
            </a:r>
            <a:r>
              <a:rPr dirty="0" sz="2600" spc="100">
                <a:solidFill>
                  <a:srgbClr val="AAAA00"/>
                </a:solidFill>
              </a:rPr>
              <a:t> </a:t>
            </a:r>
            <a:r>
              <a:rPr dirty="0" spc="180">
                <a:solidFill>
                  <a:srgbClr val="AAAA00"/>
                </a:solidFill>
              </a:rPr>
              <a:t>(afirmación</a:t>
            </a:r>
            <a:r>
              <a:rPr dirty="0" spc="15">
                <a:solidFill>
                  <a:srgbClr val="AAAA00"/>
                </a:solidFill>
              </a:rPr>
              <a:t> </a:t>
            </a:r>
            <a:r>
              <a:rPr dirty="0" spc="250">
                <a:solidFill>
                  <a:srgbClr val="AAAA00"/>
                </a:solidFill>
              </a:rPr>
              <a:t>absurda</a:t>
            </a:r>
            <a:r>
              <a:rPr dirty="0" spc="15">
                <a:solidFill>
                  <a:srgbClr val="AAAA00"/>
                </a:solidFill>
              </a:rPr>
              <a:t> </a:t>
            </a:r>
            <a:r>
              <a:rPr dirty="0" spc="165">
                <a:solidFill>
                  <a:srgbClr val="AAAA00"/>
                </a:solidFill>
              </a:rPr>
              <a:t>con</a:t>
            </a:r>
            <a:r>
              <a:rPr dirty="0" spc="20">
                <a:solidFill>
                  <a:srgbClr val="AAAA00"/>
                </a:solidFill>
              </a:rPr>
              <a:t> </a:t>
            </a:r>
            <a:r>
              <a:rPr dirty="0" spc="200">
                <a:solidFill>
                  <a:srgbClr val="AAAA00"/>
                </a:solidFill>
              </a:rPr>
              <a:t>apariencia</a:t>
            </a:r>
            <a:r>
              <a:rPr dirty="0" spc="15">
                <a:solidFill>
                  <a:srgbClr val="AAAA00"/>
                </a:solidFill>
              </a:rPr>
              <a:t> </a:t>
            </a:r>
            <a:r>
              <a:rPr dirty="0" spc="190">
                <a:solidFill>
                  <a:srgbClr val="AAAA00"/>
                </a:solidFill>
              </a:rPr>
              <a:t>de</a:t>
            </a:r>
            <a:r>
              <a:rPr dirty="0" spc="20">
                <a:solidFill>
                  <a:srgbClr val="AAAA00"/>
                </a:solidFill>
              </a:rPr>
              <a:t> </a:t>
            </a:r>
            <a:r>
              <a:rPr dirty="0" spc="220">
                <a:solidFill>
                  <a:srgbClr val="AAAA00"/>
                </a:solidFill>
              </a:rPr>
              <a:t>verdad)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567060" y="1278664"/>
            <a:ext cx="8566150" cy="43129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11200"/>
              </a:lnSpc>
              <a:spcBef>
                <a:spcPts val="85"/>
              </a:spcBef>
            </a:pP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A </a:t>
            </a:r>
            <a:r>
              <a:rPr dirty="0" sz="2250" spc="195">
                <a:solidFill>
                  <a:srgbClr val="AAAAAA"/>
                </a:solidFill>
                <a:latin typeface="Times New Roman"/>
                <a:cs typeface="Times New Roman"/>
              </a:rPr>
              <a:t>causa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de </a:t>
            </a:r>
            <a:r>
              <a:rPr dirty="0" sz="2250" spc="210">
                <a:solidFill>
                  <a:srgbClr val="AAAAAA"/>
                </a:solidFill>
                <a:latin typeface="Times New Roman"/>
                <a:cs typeface="Times New Roman"/>
              </a:rPr>
              <a:t>que 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el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criterio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de </a:t>
            </a:r>
            <a:r>
              <a:rPr dirty="0" sz="2250" spc="229">
                <a:solidFill>
                  <a:srgbClr val="AAAAAA"/>
                </a:solidFill>
                <a:latin typeface="Times New Roman"/>
                <a:cs typeface="Times New Roman"/>
              </a:rPr>
              <a:t>Gruebler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no </a:t>
            </a:r>
            <a:r>
              <a:rPr dirty="0" sz="2250" spc="229">
                <a:solidFill>
                  <a:srgbClr val="AAAA00"/>
                </a:solidFill>
                <a:latin typeface="Times New Roman"/>
                <a:cs typeface="Times New Roman"/>
              </a:rPr>
              <a:t>toma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en </a:t>
            </a:r>
            <a:r>
              <a:rPr dirty="0" sz="2250" spc="195">
                <a:solidFill>
                  <a:srgbClr val="AAAA00"/>
                </a:solidFill>
                <a:latin typeface="Times New Roman"/>
                <a:cs typeface="Times New Roman"/>
              </a:rPr>
              <a:t>cuenta  </a:t>
            </a:r>
            <a:r>
              <a:rPr dirty="0" sz="2250" spc="235">
                <a:solidFill>
                  <a:srgbClr val="AAAA00"/>
                </a:solidFill>
                <a:latin typeface="Times New Roman"/>
                <a:cs typeface="Times New Roman"/>
              </a:rPr>
              <a:t>tamaño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y </a:t>
            </a:r>
            <a:r>
              <a:rPr dirty="0" sz="2250" spc="225">
                <a:solidFill>
                  <a:srgbClr val="AAAA00"/>
                </a:solidFill>
                <a:latin typeface="Times New Roman"/>
                <a:cs typeface="Times New Roman"/>
              </a:rPr>
              <a:t>forma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de </a:t>
            </a:r>
            <a:r>
              <a:rPr dirty="0" sz="2250" spc="95">
                <a:solidFill>
                  <a:srgbClr val="AAAA00"/>
                </a:solidFill>
                <a:latin typeface="Times New Roman"/>
                <a:cs typeface="Times New Roman"/>
              </a:rPr>
              <a:t>los </a:t>
            </a:r>
            <a:r>
              <a:rPr dirty="0" sz="2250" spc="140">
                <a:solidFill>
                  <a:srgbClr val="AAAA00"/>
                </a:solidFill>
                <a:latin typeface="Times New Roman"/>
                <a:cs typeface="Times New Roman"/>
              </a:rPr>
              <a:t>eslabones</a:t>
            </a: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, </a:t>
            </a:r>
            <a:r>
              <a:rPr dirty="0" sz="2250" spc="130">
                <a:solidFill>
                  <a:srgbClr val="AAAAAA"/>
                </a:solidFill>
                <a:latin typeface="Times New Roman"/>
                <a:cs typeface="Times New Roman"/>
              </a:rPr>
              <a:t>este 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puede </a:t>
            </a:r>
            <a:r>
              <a:rPr dirty="0" sz="2250" spc="290">
                <a:solidFill>
                  <a:srgbClr val="AAAAAA"/>
                </a:solidFill>
                <a:latin typeface="Times New Roman"/>
                <a:cs typeface="Times New Roman"/>
              </a:rPr>
              <a:t>dar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resultados  erróneos,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0">
                <a:solidFill>
                  <a:srgbClr val="AAAAAA"/>
                </a:solidFill>
                <a:latin typeface="Times New Roman"/>
                <a:cs typeface="Times New Roman"/>
              </a:rPr>
              <a:t>ante</a:t>
            </a:r>
            <a:r>
              <a:rPr dirty="0" sz="2250" spc="-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configuraciones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geométricas</a:t>
            </a:r>
            <a:r>
              <a:rPr dirty="0" sz="2250" spc="2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únicas.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Ejemplos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164715" algn="l"/>
              </a:tabLst>
            </a:pP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1.-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AAAA00"/>
                </a:solidFill>
                <a:latin typeface="Times New Roman"/>
                <a:cs typeface="Times New Roman"/>
              </a:rPr>
              <a:t>Quinteto</a:t>
            </a:r>
            <a:r>
              <a:rPr dirty="0" sz="2250" spc="3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95">
                <a:solidFill>
                  <a:srgbClr val="AAAA00"/>
                </a:solidFill>
                <a:latin typeface="Times New Roman"/>
                <a:cs typeface="Times New Roman"/>
              </a:rPr>
              <a:t>E	</a:t>
            </a:r>
            <a:r>
              <a:rPr dirty="0" sz="2250" spc="135">
                <a:solidFill>
                  <a:srgbClr val="AAAA00"/>
                </a:solidFill>
                <a:latin typeface="Times New Roman"/>
                <a:cs typeface="Times New Roman"/>
              </a:rPr>
              <a:t>(tiene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5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50">
                <a:solidFill>
                  <a:srgbClr val="AAAA00"/>
                </a:solidFill>
                <a:latin typeface="Times New Roman"/>
                <a:cs typeface="Times New Roman"/>
              </a:rPr>
              <a:t>eslabones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y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parece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una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letra</a:t>
            </a:r>
            <a:r>
              <a:rPr dirty="0" sz="2250" spc="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E)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r>
              <a:rPr dirty="0" sz="2250" spc="-10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(L</a:t>
            </a:r>
            <a:r>
              <a:rPr dirty="0" sz="1750" spc="150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1)</a:t>
            </a:r>
            <a:r>
              <a:rPr dirty="0" sz="1750" spc="150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r>
              <a:rPr dirty="0" sz="1900" spc="190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1750" spc="190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r>
              <a:rPr dirty="0" sz="1900" spc="23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806450">
              <a:lnSpc>
                <a:spcPct val="100000"/>
              </a:lnSpc>
            </a:pP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-1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2250" spc="-1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250" spc="-1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5</a:t>
            </a:r>
            <a:r>
              <a:rPr dirty="0" sz="1750" spc="155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1)</a:t>
            </a:r>
            <a:r>
              <a:rPr dirty="0" sz="1750" spc="155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35">
                <a:solidFill>
                  <a:srgbClr val="AAAAAA"/>
                </a:solidFill>
                <a:latin typeface="Times New Roman"/>
                <a:cs typeface="Times New Roman"/>
              </a:rPr>
              <a:t>(6)</a:t>
            </a:r>
            <a:r>
              <a:rPr dirty="0" sz="1750" spc="135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3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(0)</a:t>
            </a:r>
            <a:endParaRPr sz="2250">
              <a:latin typeface="Times New Roman"/>
              <a:cs typeface="Times New Roman"/>
            </a:endParaRPr>
          </a:p>
          <a:p>
            <a:pPr marL="806450">
              <a:lnSpc>
                <a:spcPct val="100000"/>
              </a:lnSpc>
              <a:spcBef>
                <a:spcPts val="240"/>
              </a:spcBef>
            </a:pP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145">
                <a:solidFill>
                  <a:srgbClr val="AAAAAA"/>
                </a:solidFill>
                <a:latin typeface="Times New Roman"/>
                <a:cs typeface="Times New Roman"/>
              </a:rPr>
              <a:t>12</a:t>
            </a:r>
            <a:r>
              <a:rPr dirty="0" sz="1750" spc="145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45">
                <a:solidFill>
                  <a:srgbClr val="AAAAAA"/>
                </a:solidFill>
                <a:latin typeface="Times New Roman"/>
                <a:cs typeface="Times New Roman"/>
              </a:rPr>
              <a:t>12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0</a:t>
            </a:r>
            <a:r>
              <a:rPr dirty="0" sz="2250" spc="-27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0">
                <a:solidFill>
                  <a:srgbClr val="AAAAAA"/>
                </a:solidFill>
                <a:latin typeface="Times New Roman"/>
                <a:cs typeface="Times New Roman"/>
              </a:rPr>
              <a:t>estructura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3855" y="687953"/>
            <a:ext cx="1940560" cy="9429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2.- </a:t>
            </a:r>
            <a:r>
              <a:rPr dirty="0" sz="2250" spc="195">
                <a:solidFill>
                  <a:srgbClr val="AAAA00"/>
                </a:solidFill>
                <a:latin typeface="Times New Roman"/>
                <a:cs typeface="Times New Roman"/>
              </a:rPr>
              <a:t>Quinteto</a:t>
            </a:r>
            <a:r>
              <a:rPr dirty="0" sz="2250" spc="-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95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  <a:tabLst>
                <a:tab pos="1343025" algn="l"/>
              </a:tabLst>
            </a:pP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Cuando	</a:t>
            </a:r>
            <a:r>
              <a:rPr dirty="0" sz="2250" spc="95">
                <a:solidFill>
                  <a:srgbClr val="AAAAAA"/>
                </a:solidFill>
                <a:latin typeface="Times New Roman"/>
                <a:cs typeface="Times New Roman"/>
              </a:rPr>
              <a:t>los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3997" y="1686923"/>
            <a:ext cx="245237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81125" algn="l"/>
                <a:tab pos="2257425" algn="l"/>
              </a:tabLst>
            </a:pP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315">
                <a:solidFill>
                  <a:srgbClr val="AAAAAA"/>
                </a:solidFill>
                <a:latin typeface="Times New Roman"/>
                <a:cs typeface="Times New Roman"/>
              </a:rPr>
              <a:t>G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295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7433" y="1178359"/>
            <a:ext cx="6219825" cy="87884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755"/>
              </a:spcBef>
              <a:tabLst>
                <a:tab pos="1539240" algn="l"/>
                <a:tab pos="2251075" algn="l"/>
                <a:tab pos="3439795" algn="l"/>
                <a:tab pos="3850004" algn="l"/>
                <a:tab pos="5963920" algn="l"/>
              </a:tabLst>
            </a:pP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b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g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qu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10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,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endParaRPr sz="2250">
              <a:latin typeface="Times New Roman"/>
              <a:cs typeface="Times New Roman"/>
            </a:endParaRPr>
          </a:p>
          <a:p>
            <a:pPr algn="r" marR="8890">
              <a:lnSpc>
                <a:spcPct val="100000"/>
              </a:lnSpc>
              <a:spcBef>
                <a:spcPts val="660"/>
              </a:spcBef>
              <a:tabLst>
                <a:tab pos="362585" algn="l"/>
                <a:tab pos="1486535" algn="l"/>
                <a:tab pos="1851660" algn="l"/>
              </a:tabLst>
            </a:pP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b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3855" y="1686923"/>
            <a:ext cx="3180715" cy="70612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250"/>
              </a:spcBef>
              <a:tabLst>
                <a:tab pos="1733550" algn="l"/>
                <a:tab pos="2204720" algn="l"/>
              </a:tabLst>
            </a:pP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ec</a:t>
            </a:r>
            <a:r>
              <a:rPr dirty="0" sz="2250" spc="2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v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,  </a:t>
            </a:r>
            <a:r>
              <a:rPr dirty="0" sz="2250" spc="195">
                <a:solidFill>
                  <a:srgbClr val="AAAAAA"/>
                </a:solidFill>
                <a:latin typeface="Times New Roman"/>
                <a:cs typeface="Times New Roman"/>
              </a:rPr>
              <a:t>geometría</a:t>
            </a:r>
            <a:r>
              <a:rPr dirty="0" sz="2250" spc="-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única.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3855" y="697478"/>
            <a:ext cx="4017645" cy="15151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3.- </a:t>
            </a:r>
            <a:r>
              <a:rPr dirty="0" sz="2250" spc="150">
                <a:solidFill>
                  <a:srgbClr val="AAAA00"/>
                </a:solidFill>
                <a:latin typeface="Times New Roman"/>
                <a:cs typeface="Times New Roman"/>
              </a:rPr>
              <a:t>Rodillos </a:t>
            </a: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de</a:t>
            </a:r>
            <a:r>
              <a:rPr dirty="0" sz="2250" spc="-1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Fricción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GDL</a:t>
            </a:r>
            <a:r>
              <a:rPr dirty="0" sz="2250" spc="-10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(L</a:t>
            </a:r>
            <a:r>
              <a:rPr dirty="0" sz="1750" spc="150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1)</a:t>
            </a:r>
            <a:r>
              <a:rPr dirty="0" sz="1750" spc="150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r>
              <a:rPr dirty="0" sz="1900" spc="18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1750" spc="185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35">
                <a:solidFill>
                  <a:srgbClr val="AAAAAA"/>
                </a:solidFill>
                <a:latin typeface="Times New Roman"/>
                <a:cs typeface="Times New Roman"/>
              </a:rPr>
              <a:t>J</a:t>
            </a:r>
            <a:r>
              <a:rPr dirty="0" sz="1900" spc="23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 marL="806450">
              <a:lnSpc>
                <a:spcPct val="100000"/>
              </a:lnSpc>
              <a:spcBef>
                <a:spcPts val="1790"/>
              </a:spcBef>
            </a:pP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-1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2250" spc="-1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250" spc="-1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3</a:t>
            </a:r>
            <a:r>
              <a:rPr dirty="0" sz="1750" spc="155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1)</a:t>
            </a:r>
            <a:r>
              <a:rPr dirty="0" sz="1750" spc="155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 spc="3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35">
                <a:solidFill>
                  <a:srgbClr val="AAAAAA"/>
                </a:solidFill>
                <a:latin typeface="Times New Roman"/>
                <a:cs typeface="Times New Roman"/>
              </a:rPr>
              <a:t>(3)</a:t>
            </a:r>
            <a:r>
              <a:rPr dirty="0" sz="1750" spc="135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3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95">
                <a:solidFill>
                  <a:srgbClr val="AAAAAA"/>
                </a:solidFill>
                <a:latin typeface="Times New Roman"/>
                <a:cs typeface="Times New Roman"/>
              </a:rPr>
              <a:t>(0)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7962" y="2414518"/>
            <a:ext cx="291147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6</a:t>
            </a:r>
            <a:r>
              <a:rPr dirty="0" sz="1750" spc="155">
                <a:solidFill>
                  <a:srgbClr val="AAAAAA"/>
                </a:solidFill>
                <a:latin typeface="Arial"/>
                <a:cs typeface="Arial"/>
              </a:rPr>
              <a:t> – 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6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0</a:t>
            </a:r>
            <a:r>
              <a:rPr dirty="0" sz="2250" spc="-28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0">
                <a:solidFill>
                  <a:srgbClr val="AAAAAA"/>
                </a:solidFill>
                <a:latin typeface="Times New Roman"/>
                <a:cs typeface="Times New Roman"/>
              </a:rPr>
              <a:t>estructura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3855" y="2984748"/>
            <a:ext cx="1732914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310">
                <a:solidFill>
                  <a:srgbClr val="AAAAAA"/>
                </a:solidFill>
                <a:latin typeface="Times New Roman"/>
                <a:cs typeface="Times New Roman"/>
              </a:rPr>
              <a:t>En</a:t>
            </a:r>
            <a:r>
              <a:rPr dirty="0" sz="2250" spc="-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realidad: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3855" y="3554978"/>
            <a:ext cx="119697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GDL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-37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6607" y="2167829"/>
            <a:ext cx="2198370" cy="1170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11200"/>
              </a:lnSpc>
              <a:spcBef>
                <a:spcPts val="105"/>
              </a:spcBef>
            </a:pP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Junta</a:t>
            </a:r>
            <a:r>
              <a:rPr dirty="0" sz="2250" spc="-2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completa,  </a:t>
            </a:r>
            <a:r>
              <a:rPr dirty="0" sz="2250" spc="210">
                <a:solidFill>
                  <a:srgbClr val="AAAAAA"/>
                </a:solidFill>
                <a:latin typeface="Times New Roman"/>
                <a:cs typeface="Times New Roman"/>
              </a:rPr>
              <a:t>rodamiento </a:t>
            </a:r>
            <a:r>
              <a:rPr dirty="0" sz="2250" spc="145">
                <a:solidFill>
                  <a:srgbClr val="AAAAAA"/>
                </a:solidFill>
                <a:latin typeface="Times New Roman"/>
                <a:cs typeface="Times New Roman"/>
              </a:rPr>
              <a:t>sin 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deslizamiento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34643" y="673218"/>
            <a:ext cx="2714625" cy="2870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233170" algn="l"/>
                <a:tab pos="2400935" algn="l"/>
              </a:tabLst>
            </a:pPr>
            <a:r>
              <a:rPr dirty="0" sz="1700" spc="75">
                <a:solidFill>
                  <a:srgbClr val="AAAAAA"/>
                </a:solidFill>
                <a:latin typeface="Times New Roman"/>
                <a:cs typeface="Times New Roman"/>
              </a:rPr>
              <a:t>ingeniería	</a:t>
            </a:r>
            <a:r>
              <a:rPr dirty="0" sz="1700" spc="95">
                <a:solidFill>
                  <a:srgbClr val="AAAAAA"/>
                </a:solidFill>
                <a:latin typeface="Times New Roman"/>
                <a:cs typeface="Times New Roman"/>
              </a:rPr>
              <a:t>mecánica	</a:t>
            </a:r>
            <a:r>
              <a:rPr dirty="0" sz="1700" spc="140">
                <a:solidFill>
                  <a:srgbClr val="AAAAAA"/>
                </a:solidFill>
                <a:latin typeface="Times New Roman"/>
                <a:cs typeface="Times New Roman"/>
              </a:rPr>
              <a:t>en</a:t>
            </a:r>
            <a:r>
              <a:rPr dirty="0" sz="170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643" y="901314"/>
            <a:ext cx="2654300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43990" algn="l"/>
              </a:tabLst>
            </a:pPr>
            <a:r>
              <a:rPr dirty="0" sz="1700" spc="13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1700" spc="175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1700" spc="35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1700" spc="95">
                <a:solidFill>
                  <a:srgbClr val="AAAA00"/>
                </a:solidFill>
                <a:latin typeface="Times New Roman"/>
                <a:cs typeface="Times New Roman"/>
              </a:rPr>
              <a:t>v</a:t>
            </a:r>
            <a:r>
              <a:rPr dirty="0" sz="1700" spc="75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1700" spc="26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1700" spc="6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1700" spc="35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1700" spc="195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1700" spc="17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1700" spc="195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170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1700" spc="2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1700" spc="75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1700" spc="90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sz="1700" spc="195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1700" spc="80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1700" spc="35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1700" spc="95">
                <a:solidFill>
                  <a:srgbClr val="AAAA00"/>
                </a:solidFill>
                <a:latin typeface="Times New Roman"/>
                <a:cs typeface="Times New Roman"/>
              </a:rPr>
              <a:t>ó</a:t>
            </a:r>
            <a:r>
              <a:rPr dirty="0" sz="1700" spc="80">
                <a:solidFill>
                  <a:srgbClr val="AAAA00"/>
                </a:solidFill>
                <a:latin typeface="Times New Roman"/>
                <a:cs typeface="Times New Roman"/>
              </a:rPr>
              <a:t>g</a:t>
            </a:r>
            <a:r>
              <a:rPr dirty="0" sz="1700" spc="35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1700" spc="90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sz="1700" spc="18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643" y="1131511"/>
            <a:ext cx="2708275" cy="2870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74775" algn="l"/>
                <a:tab pos="2498090" algn="l"/>
              </a:tabLst>
            </a:pPr>
            <a:r>
              <a:rPr dirty="0" sz="1700" spc="85">
                <a:solidFill>
                  <a:srgbClr val="AAAA00"/>
                </a:solidFill>
                <a:latin typeface="Times New Roman"/>
                <a:cs typeface="Times New Roman"/>
              </a:rPr>
              <a:t>Tennessee</a:t>
            </a:r>
            <a:r>
              <a:rPr dirty="0" sz="1700" spc="85">
                <a:solidFill>
                  <a:srgbClr val="AAAAAA"/>
                </a:solidFill>
                <a:latin typeface="Times New Roman"/>
                <a:cs typeface="Times New Roman"/>
              </a:rPr>
              <a:t>,	</a:t>
            </a:r>
            <a:r>
              <a:rPr dirty="0" sz="1700" spc="75">
                <a:solidFill>
                  <a:srgbClr val="AAAAAA"/>
                </a:solidFill>
                <a:latin typeface="Times New Roman"/>
                <a:cs typeface="Times New Roman"/>
              </a:rPr>
              <a:t>aconsejó	</a:t>
            </a:r>
            <a:r>
              <a:rPr dirty="0" sz="1700" spc="80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1700" spc="-18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643" y="445127"/>
            <a:ext cx="3079750" cy="972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>
              <a:lnSpc>
                <a:spcPts val="1920"/>
              </a:lnSpc>
              <a:spcBef>
                <a:spcPts val="110"/>
              </a:spcBef>
            </a:pPr>
            <a:r>
              <a:rPr dirty="0" sz="1700" spc="125">
                <a:solidFill>
                  <a:srgbClr val="43AA21"/>
                </a:solidFill>
                <a:latin typeface="Times New Roman"/>
                <a:cs typeface="Times New Roman"/>
              </a:rPr>
              <a:t>Cemil </a:t>
            </a:r>
            <a:r>
              <a:rPr dirty="0" sz="1700" spc="114">
                <a:solidFill>
                  <a:srgbClr val="43AA21"/>
                </a:solidFill>
                <a:latin typeface="Times New Roman"/>
                <a:cs typeface="Times New Roman"/>
              </a:rPr>
              <a:t>Bagci</a:t>
            </a:r>
            <a:r>
              <a:rPr dirty="0" sz="1700" spc="114">
                <a:solidFill>
                  <a:srgbClr val="AAAAAA"/>
                </a:solidFill>
                <a:latin typeface="Times New Roman"/>
                <a:cs typeface="Times New Roman"/>
              </a:rPr>
              <a:t>, </a:t>
            </a:r>
            <a:r>
              <a:rPr dirty="0" sz="1700" spc="90">
                <a:solidFill>
                  <a:srgbClr val="AAAAAA"/>
                </a:solidFill>
                <a:latin typeface="Times New Roman"/>
                <a:cs typeface="Times New Roman"/>
              </a:rPr>
              <a:t>profesor</a:t>
            </a:r>
            <a:r>
              <a:rPr dirty="0" sz="1700" spc="5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 spc="85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endParaRPr sz="1700">
              <a:latin typeface="Times New Roman"/>
              <a:cs typeface="Times New Roman"/>
            </a:endParaRPr>
          </a:p>
          <a:p>
            <a:pPr algn="just" marL="2825750" marR="5080" indent="67310">
              <a:lnSpc>
                <a:spcPct val="88400"/>
              </a:lnSpc>
              <a:spcBef>
                <a:spcPts val="114"/>
              </a:spcBef>
            </a:pPr>
            <a:r>
              <a:rPr dirty="0" sz="1700" spc="35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1700" spc="55">
                <a:solidFill>
                  <a:srgbClr val="AAAAAA"/>
                </a:solidFill>
                <a:latin typeface="Times New Roman"/>
                <a:cs typeface="Times New Roman"/>
              </a:rPr>
              <a:t>a  </a:t>
            </a:r>
            <a:r>
              <a:rPr dirty="0" sz="1700" spc="195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1700" spc="55">
                <a:solidFill>
                  <a:srgbClr val="AAAA00"/>
                </a:solidFill>
                <a:latin typeface="Times New Roman"/>
                <a:cs typeface="Times New Roman"/>
              </a:rPr>
              <a:t>e  </a:t>
            </a:r>
            <a:r>
              <a:rPr dirty="0" sz="1700" spc="65">
                <a:solidFill>
                  <a:srgbClr val="AAAAAA"/>
                </a:solidFill>
                <a:latin typeface="Times New Roman"/>
                <a:cs typeface="Times New Roman"/>
              </a:rPr>
              <a:t>la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543" y="1259518"/>
            <a:ext cx="3215640" cy="1301115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0"/>
              </a:spcBef>
              <a:tabLst>
                <a:tab pos="1180465" algn="l"/>
              </a:tabLst>
            </a:pPr>
            <a:r>
              <a:rPr dirty="0" sz="1700" spc="95">
                <a:solidFill>
                  <a:srgbClr val="AAAAAA"/>
                </a:solidFill>
                <a:latin typeface="Times New Roman"/>
                <a:cs typeface="Times New Roman"/>
              </a:rPr>
              <a:t>compañía	</a:t>
            </a:r>
            <a:r>
              <a:rPr dirty="0" sz="1700" spc="150">
                <a:solidFill>
                  <a:srgbClr val="AAAAAA"/>
                </a:solidFill>
                <a:latin typeface="Times New Roman"/>
                <a:cs typeface="Times New Roman"/>
              </a:rPr>
              <a:t>de </a:t>
            </a:r>
            <a:r>
              <a:rPr dirty="0" sz="1700" spc="90">
                <a:solidFill>
                  <a:srgbClr val="AAAAAA"/>
                </a:solidFill>
                <a:latin typeface="Times New Roman"/>
                <a:cs typeface="Times New Roman"/>
              </a:rPr>
              <a:t>producción</a:t>
            </a:r>
            <a:r>
              <a:rPr dirty="0" sz="1700" spc="12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 spc="120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endParaRPr sz="17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805"/>
              </a:spcBef>
            </a:pPr>
            <a:r>
              <a:rPr dirty="0" baseline="1633" sz="2550" spc="-532">
                <a:solidFill>
                  <a:srgbClr val="AAAA00"/>
                </a:solidFill>
                <a:latin typeface="Times New Roman"/>
                <a:cs typeface="Times New Roman"/>
              </a:rPr>
              <a:t>G</a:t>
            </a:r>
            <a:r>
              <a:rPr dirty="0" baseline="-24509" sz="2550" spc="-532">
                <a:solidFill>
                  <a:srgbClr val="AAAAAA"/>
                </a:solidFill>
                <a:latin typeface="Times New Roman"/>
                <a:cs typeface="Times New Roman"/>
              </a:rPr>
              <a:t>mo</a:t>
            </a:r>
            <a:r>
              <a:rPr dirty="0" baseline="1633" sz="2550" spc="-532">
                <a:solidFill>
                  <a:srgbClr val="AAAA00"/>
                </a:solidFill>
                <a:latin typeface="Times New Roman"/>
                <a:cs typeface="Times New Roman"/>
              </a:rPr>
              <a:t>eo</a:t>
            </a:r>
            <a:r>
              <a:rPr dirty="0" baseline="-24509" sz="2550" spc="-532">
                <a:solidFill>
                  <a:srgbClr val="AAAAAA"/>
                </a:solidFill>
                <a:latin typeface="Times New Roman"/>
                <a:cs typeface="Times New Roman"/>
              </a:rPr>
              <a:t>del</a:t>
            </a:r>
            <a:r>
              <a:rPr dirty="0" baseline="1633" sz="2550" spc="-532">
                <a:solidFill>
                  <a:srgbClr val="AAAA00"/>
                </a:solidFill>
                <a:latin typeface="Times New Roman"/>
                <a:cs typeface="Times New Roman"/>
              </a:rPr>
              <a:t>gr </a:t>
            </a:r>
            <a:r>
              <a:rPr dirty="0" baseline="-24509" sz="2550" spc="-569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baseline="1633" sz="2550" spc="-569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baseline="-24509" sz="2550" spc="-569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baseline="1633" sz="2550" spc="-569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baseline="-24509" sz="2550" spc="-569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baseline="1633" sz="2550" spc="-48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baseline="-24509" sz="2550" spc="-48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baseline="1633" sz="2550" spc="-480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baseline="-24509" sz="2550" spc="-48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baseline="1633" sz="2550" spc="-480">
                <a:solidFill>
                  <a:srgbClr val="AAAA00"/>
                </a:solidFill>
                <a:latin typeface="Times New Roman"/>
                <a:cs typeface="Times New Roman"/>
              </a:rPr>
              <a:t>as</a:t>
            </a:r>
            <a:r>
              <a:rPr dirty="0" baseline="-24509" sz="2550" spc="-48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 spc="-229">
                <a:solidFill>
                  <a:srgbClr val="AAAAAA"/>
                </a:solidFill>
                <a:latin typeface="Times New Roman"/>
                <a:cs typeface="Times New Roman"/>
              </a:rPr>
              <a:t> e</a:t>
            </a:r>
            <a:r>
              <a:rPr dirty="0" baseline="-24509" sz="2550" spc="-345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1700" spc="-229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baseline="-24509" sz="2550" spc="-34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1700" spc="-229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baseline="-24509" sz="2550" spc="-562">
                <a:solidFill>
                  <a:srgbClr val="AAAAAA"/>
                </a:solidFill>
                <a:latin typeface="Times New Roman"/>
                <a:cs typeface="Times New Roman"/>
              </a:rPr>
              <a:t>b</a:t>
            </a:r>
            <a:r>
              <a:rPr dirty="0" sz="1700" spc="-375">
                <a:solidFill>
                  <a:srgbClr val="AAAAAA"/>
                </a:solidFill>
                <a:latin typeface="Times New Roman"/>
                <a:cs typeface="Times New Roman"/>
              </a:rPr>
              <a:t>có</a:t>
            </a:r>
            <a:r>
              <a:rPr dirty="0" baseline="-24509" sz="2550" spc="-562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1700" spc="-37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baseline="-24509" sz="2550" spc="-562">
                <a:solidFill>
                  <a:srgbClr val="AAAAAA"/>
                </a:solidFill>
                <a:latin typeface="Times New Roman"/>
                <a:cs typeface="Times New Roman"/>
              </a:rPr>
              <a:t>ts,</a:t>
            </a:r>
            <a:r>
              <a:rPr dirty="0" sz="1700" spc="-375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1700" spc="-345">
                <a:solidFill>
                  <a:srgbClr val="AAAAAA"/>
                </a:solidFill>
                <a:latin typeface="Times New Roman"/>
                <a:cs typeface="Times New Roman"/>
              </a:rPr>
              <a:t> an</a:t>
            </a:r>
            <a:r>
              <a:rPr dirty="0" baseline="-24509" sz="2550" spc="-517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1700" spc="-34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baseline="-24509" sz="2550" spc="-517">
                <a:solidFill>
                  <a:srgbClr val="AAAAAA"/>
                </a:solidFill>
                <a:latin typeface="Times New Roman"/>
                <a:cs typeface="Times New Roman"/>
              </a:rPr>
              <a:t>ó</a:t>
            </a:r>
            <a:r>
              <a:rPr dirty="0" sz="1700" spc="-345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baseline="-24509" sz="2550" spc="-517">
                <a:solidFill>
                  <a:srgbClr val="AAAAAA"/>
                </a:solidFill>
                <a:latin typeface="Times New Roman"/>
                <a:cs typeface="Times New Roman"/>
              </a:rPr>
              <a:t>m</a:t>
            </a:r>
            <a:r>
              <a:rPr dirty="0" sz="1700" spc="-34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baseline="-24509" sz="2550" spc="-517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1700" spc="-345">
                <a:solidFill>
                  <a:srgbClr val="AAAAAA"/>
                </a:solidFill>
                <a:latin typeface="Times New Roman"/>
                <a:cs typeface="Times New Roman"/>
              </a:rPr>
              <a:t>r </a:t>
            </a:r>
            <a:endParaRPr sz="1700">
              <a:latin typeface="Times New Roman"/>
              <a:cs typeface="Times New Roman"/>
            </a:endParaRPr>
          </a:p>
          <a:p>
            <a:pPr marL="50800" marR="109855">
              <a:lnSpc>
                <a:spcPts val="1800"/>
              </a:lnSpc>
              <a:spcBef>
                <a:spcPts val="780"/>
              </a:spcBef>
            </a:pPr>
            <a:r>
              <a:rPr dirty="0" sz="1700" spc="95">
                <a:solidFill>
                  <a:srgbClr val="AAAAAA"/>
                </a:solidFill>
                <a:latin typeface="Times New Roman"/>
                <a:cs typeface="Times New Roman"/>
              </a:rPr>
              <a:t>funcionan </a:t>
            </a:r>
            <a:r>
              <a:rPr dirty="0" sz="1700" spc="80">
                <a:solidFill>
                  <a:srgbClr val="AAAAAA"/>
                </a:solidFill>
                <a:latin typeface="Times New Roman"/>
                <a:cs typeface="Times New Roman"/>
              </a:rPr>
              <a:t>los </a:t>
            </a:r>
            <a:r>
              <a:rPr dirty="0" sz="1700" spc="95">
                <a:solidFill>
                  <a:srgbClr val="AAAAAA"/>
                </a:solidFill>
                <a:latin typeface="Times New Roman"/>
                <a:cs typeface="Times New Roman"/>
              </a:rPr>
              <a:t>motores </a:t>
            </a:r>
            <a:r>
              <a:rPr dirty="0" sz="1700" spc="110">
                <a:solidFill>
                  <a:srgbClr val="AAAAAA"/>
                </a:solidFill>
                <a:latin typeface="Times New Roman"/>
                <a:cs typeface="Times New Roman"/>
              </a:rPr>
              <a:t>y cómo  </a:t>
            </a:r>
            <a:r>
              <a:rPr dirty="0" sz="1700" spc="70">
                <a:solidFill>
                  <a:srgbClr val="AAAAAA"/>
                </a:solidFill>
                <a:latin typeface="Times New Roman"/>
                <a:cs typeface="Times New Roman"/>
              </a:rPr>
              <a:t>crear</a:t>
            </a:r>
            <a:r>
              <a:rPr dirty="0" sz="170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 spc="80">
                <a:solidFill>
                  <a:srgbClr val="AAAAAA"/>
                </a:solidFill>
                <a:latin typeface="Times New Roman"/>
                <a:cs typeface="Times New Roman"/>
              </a:rPr>
              <a:t>mecanismos.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636" y="2846442"/>
            <a:ext cx="3587115" cy="438848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algn="just" marL="295275" marR="229235">
              <a:lnSpc>
                <a:spcPct val="88000"/>
              </a:lnSpc>
              <a:spcBef>
                <a:spcPts val="355"/>
              </a:spcBef>
            </a:pPr>
            <a:r>
              <a:rPr dirty="0" sz="1700" spc="135">
                <a:solidFill>
                  <a:srgbClr val="AAAAAA"/>
                </a:solidFill>
                <a:latin typeface="Times New Roman"/>
                <a:cs typeface="Times New Roman"/>
              </a:rPr>
              <a:t>La </a:t>
            </a:r>
            <a:r>
              <a:rPr dirty="0" sz="1700" spc="75">
                <a:solidFill>
                  <a:srgbClr val="AAAAAA"/>
                </a:solidFill>
                <a:latin typeface="Times New Roman"/>
                <a:cs typeface="Times New Roman"/>
              </a:rPr>
              <a:t>contribución </a:t>
            </a:r>
            <a:r>
              <a:rPr dirty="0" sz="1700" spc="110">
                <a:solidFill>
                  <a:srgbClr val="AAAAAA"/>
                </a:solidFill>
                <a:latin typeface="Times New Roman"/>
                <a:cs typeface="Times New Roman"/>
              </a:rPr>
              <a:t>de </a:t>
            </a:r>
            <a:r>
              <a:rPr dirty="0" sz="1700" spc="105">
                <a:solidFill>
                  <a:srgbClr val="43AA21"/>
                </a:solidFill>
                <a:latin typeface="Times New Roman"/>
                <a:cs typeface="Times New Roman"/>
              </a:rPr>
              <a:t>Bagci </a:t>
            </a:r>
            <a:r>
              <a:rPr dirty="0" sz="1700" spc="45">
                <a:solidFill>
                  <a:srgbClr val="AAAAAA"/>
                </a:solidFill>
                <a:latin typeface="Times New Roman"/>
                <a:cs typeface="Times New Roman"/>
              </a:rPr>
              <a:t>  </a:t>
            </a:r>
            <a:r>
              <a:rPr dirty="0" sz="1700" spc="70">
                <a:solidFill>
                  <a:srgbClr val="AAAAAA"/>
                </a:solidFill>
                <a:latin typeface="Times New Roman"/>
                <a:cs typeface="Times New Roman"/>
              </a:rPr>
              <a:t>es  </a:t>
            </a:r>
            <a:r>
              <a:rPr dirty="0" sz="1700" spc="85">
                <a:solidFill>
                  <a:srgbClr val="AAAAAA"/>
                </a:solidFill>
                <a:latin typeface="Times New Roman"/>
                <a:cs typeface="Times New Roman"/>
              </a:rPr>
              <a:t>agradecida </a:t>
            </a:r>
            <a:r>
              <a:rPr dirty="0" sz="1700" spc="160">
                <a:solidFill>
                  <a:srgbClr val="AAAAAA"/>
                </a:solidFill>
                <a:latin typeface="Times New Roman"/>
                <a:cs typeface="Times New Roman"/>
              </a:rPr>
              <a:t>en</a:t>
            </a:r>
            <a:r>
              <a:rPr dirty="0" sz="1700" spc="7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 spc="130">
                <a:solidFill>
                  <a:srgbClr val="AAAAAA"/>
                </a:solidFill>
                <a:latin typeface="Times New Roman"/>
                <a:cs typeface="Times New Roman"/>
              </a:rPr>
              <a:t>la </a:t>
            </a:r>
            <a:r>
              <a:rPr dirty="0" sz="1700" spc="65">
                <a:solidFill>
                  <a:srgbClr val="AAAAAA"/>
                </a:solidFill>
                <a:latin typeface="Times New Roman"/>
                <a:cs typeface="Times New Roman"/>
              </a:rPr>
              <a:t>película  </a:t>
            </a:r>
            <a:r>
              <a:rPr dirty="0" sz="1700" spc="110">
                <a:solidFill>
                  <a:srgbClr val="AAAAAA"/>
                </a:solidFill>
                <a:latin typeface="Times New Roman"/>
                <a:cs typeface="Times New Roman"/>
              </a:rPr>
              <a:t>cuando</a:t>
            </a:r>
            <a:r>
              <a:rPr dirty="0" sz="1700" spc="6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 spc="135">
                <a:solidFill>
                  <a:srgbClr val="AAAAAA"/>
                </a:solidFill>
                <a:latin typeface="Times New Roman"/>
                <a:cs typeface="Times New Roman"/>
              </a:rPr>
              <a:t>se</a:t>
            </a:r>
            <a:r>
              <a:rPr dirty="0" sz="1700" spc="69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 spc="140">
                <a:solidFill>
                  <a:srgbClr val="AAAAAA"/>
                </a:solidFill>
                <a:latin typeface="Times New Roman"/>
                <a:cs typeface="Times New Roman"/>
              </a:rPr>
              <a:t>le </a:t>
            </a:r>
            <a:r>
              <a:rPr dirty="0" sz="1700" spc="90">
                <a:solidFill>
                  <a:srgbClr val="AAAAAA"/>
                </a:solidFill>
                <a:latin typeface="Times New Roman"/>
                <a:cs typeface="Times New Roman"/>
              </a:rPr>
              <a:t>pregunta </a:t>
            </a:r>
            <a:r>
              <a:rPr dirty="0" sz="1700" spc="50">
                <a:solidFill>
                  <a:srgbClr val="AAAAAA"/>
                </a:solidFill>
                <a:latin typeface="Times New Roman"/>
                <a:cs typeface="Times New Roman"/>
              </a:rPr>
              <a:t>al  </a:t>
            </a:r>
            <a:r>
              <a:rPr dirty="0" sz="1700" spc="75">
                <a:solidFill>
                  <a:srgbClr val="AAAAAA"/>
                </a:solidFill>
                <a:latin typeface="Times New Roman"/>
                <a:cs typeface="Times New Roman"/>
              </a:rPr>
              <a:t>androide</a:t>
            </a:r>
            <a:r>
              <a:rPr dirty="0" sz="1700" spc="-3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 spc="90">
                <a:solidFill>
                  <a:srgbClr val="AAAAAA"/>
                </a:solidFill>
                <a:latin typeface="Times New Roman"/>
                <a:cs typeface="Times New Roman"/>
              </a:rPr>
              <a:t>C3P0:</a:t>
            </a:r>
            <a:endParaRPr sz="1700">
              <a:latin typeface="Times New Roman"/>
              <a:cs typeface="Times New Roman"/>
            </a:endParaRPr>
          </a:p>
          <a:p>
            <a:pPr marL="347980">
              <a:lnSpc>
                <a:spcPct val="100000"/>
              </a:lnSpc>
              <a:spcBef>
                <a:spcPts val="1455"/>
              </a:spcBef>
            </a:pPr>
            <a:r>
              <a:rPr dirty="0" sz="1700" spc="155">
                <a:solidFill>
                  <a:srgbClr val="43AA21"/>
                </a:solidFill>
                <a:latin typeface="Times New Roman"/>
                <a:cs typeface="Times New Roman"/>
              </a:rPr>
              <a:t>¿Hablas </a:t>
            </a:r>
            <a:r>
              <a:rPr dirty="0" sz="1700" spc="55">
                <a:solidFill>
                  <a:srgbClr val="43AA21"/>
                </a:solidFill>
                <a:latin typeface="Times New Roman"/>
                <a:cs typeface="Times New Roman"/>
              </a:rPr>
              <a:t>el </a:t>
            </a:r>
            <a:r>
              <a:rPr dirty="0" sz="1700" spc="125">
                <a:solidFill>
                  <a:srgbClr val="43AA21"/>
                </a:solidFill>
                <a:latin typeface="Times New Roman"/>
                <a:cs typeface="Times New Roman"/>
              </a:rPr>
              <a:t>lenguaje</a:t>
            </a:r>
            <a:r>
              <a:rPr dirty="0" sz="1700" spc="-200">
                <a:solidFill>
                  <a:srgbClr val="43AA21"/>
                </a:solidFill>
                <a:latin typeface="Times New Roman"/>
                <a:cs typeface="Times New Roman"/>
              </a:rPr>
              <a:t> </a:t>
            </a:r>
            <a:r>
              <a:rPr dirty="0" sz="1700" spc="135">
                <a:solidFill>
                  <a:srgbClr val="43AA21"/>
                </a:solidFill>
                <a:latin typeface="Times New Roman"/>
                <a:cs typeface="Times New Roman"/>
              </a:rPr>
              <a:t>Batchi?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293370" marR="5080">
              <a:lnSpc>
                <a:spcPct val="129600"/>
              </a:lnSpc>
            </a:pPr>
            <a:r>
              <a:rPr dirty="0" sz="1700" spc="95">
                <a:solidFill>
                  <a:srgbClr val="43AA21"/>
                </a:solidFill>
                <a:latin typeface="Times New Roman"/>
                <a:cs typeface="Times New Roman"/>
              </a:rPr>
              <a:t>Bagci, </a:t>
            </a:r>
            <a:r>
              <a:rPr dirty="0" sz="1700" spc="45">
                <a:solidFill>
                  <a:srgbClr val="AAAAAA"/>
                </a:solidFill>
                <a:latin typeface="Times New Roman"/>
                <a:cs typeface="Times New Roman"/>
              </a:rPr>
              <a:t>  </a:t>
            </a:r>
            <a:r>
              <a:rPr dirty="0" sz="1700" spc="85">
                <a:solidFill>
                  <a:srgbClr val="AAAAAA"/>
                </a:solidFill>
                <a:latin typeface="Times New Roman"/>
                <a:cs typeface="Times New Roman"/>
              </a:rPr>
              <a:t>aporta </a:t>
            </a:r>
            <a:r>
              <a:rPr dirty="0" sz="1700" spc="90">
                <a:solidFill>
                  <a:srgbClr val="AAAAAA"/>
                </a:solidFill>
                <a:latin typeface="Times New Roman"/>
                <a:cs typeface="Times New Roman"/>
              </a:rPr>
              <a:t>una </a:t>
            </a:r>
            <a:r>
              <a:rPr dirty="0" sz="1700" spc="80">
                <a:solidFill>
                  <a:srgbClr val="AAAAAA"/>
                </a:solidFill>
                <a:latin typeface="Times New Roman"/>
                <a:cs typeface="Times New Roman"/>
              </a:rPr>
              <a:t>fórmula </a:t>
            </a:r>
            <a:r>
              <a:rPr dirty="0" sz="1700" spc="114">
                <a:solidFill>
                  <a:srgbClr val="AAAAAA"/>
                </a:solidFill>
                <a:latin typeface="Times New Roman"/>
                <a:cs typeface="Times New Roman"/>
              </a:rPr>
              <a:t>más  </a:t>
            </a:r>
            <a:r>
              <a:rPr dirty="0" sz="1700" spc="90">
                <a:solidFill>
                  <a:srgbClr val="AAAAAA"/>
                </a:solidFill>
                <a:latin typeface="Times New Roman"/>
                <a:cs typeface="Times New Roman"/>
              </a:rPr>
              <a:t>completa </a:t>
            </a:r>
            <a:r>
              <a:rPr dirty="0" sz="1700" spc="100">
                <a:solidFill>
                  <a:srgbClr val="AAAAAA"/>
                </a:solidFill>
                <a:latin typeface="Times New Roman"/>
                <a:cs typeface="Times New Roman"/>
              </a:rPr>
              <a:t>de </a:t>
            </a:r>
            <a:r>
              <a:rPr dirty="0" sz="1700" spc="140">
                <a:solidFill>
                  <a:srgbClr val="AAAAAA"/>
                </a:solidFill>
                <a:latin typeface="Times New Roman"/>
                <a:cs typeface="Times New Roman"/>
              </a:rPr>
              <a:t>GDL </a:t>
            </a:r>
            <a:r>
              <a:rPr dirty="0" sz="1700" spc="105">
                <a:solidFill>
                  <a:srgbClr val="AAAAAA"/>
                </a:solidFill>
                <a:latin typeface="Times New Roman"/>
                <a:cs typeface="Times New Roman"/>
              </a:rPr>
              <a:t>para</a:t>
            </a:r>
            <a:r>
              <a:rPr dirty="0" sz="1700" spc="62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 spc="80">
                <a:solidFill>
                  <a:srgbClr val="AAAAAA"/>
                </a:solidFill>
                <a:latin typeface="Times New Roman"/>
                <a:cs typeface="Times New Roman"/>
              </a:rPr>
              <a:t>evitar </a:t>
            </a:r>
            <a:endParaRPr sz="1700">
              <a:latin typeface="Times New Roman"/>
              <a:cs typeface="Times New Roman"/>
            </a:endParaRPr>
          </a:p>
          <a:p>
            <a:pPr marL="234315">
              <a:lnSpc>
                <a:spcPts val="1845"/>
              </a:lnSpc>
              <a:tabLst>
                <a:tab pos="1621790" algn="l"/>
                <a:tab pos="2200275" algn="l"/>
                <a:tab pos="2768600" algn="l"/>
              </a:tabLst>
            </a:pPr>
            <a:r>
              <a:rPr dirty="0" sz="1700" spc="65">
                <a:solidFill>
                  <a:srgbClr val="AAAAAA"/>
                </a:solidFill>
                <a:latin typeface="Times New Roman"/>
                <a:cs typeface="Times New Roman"/>
              </a:rPr>
              <a:t> paradojas,	</a:t>
            </a:r>
            <a:r>
              <a:rPr dirty="0" sz="1700" spc="85">
                <a:solidFill>
                  <a:srgbClr val="AAAAAA"/>
                </a:solidFill>
                <a:latin typeface="Times New Roman"/>
                <a:cs typeface="Times New Roman"/>
              </a:rPr>
              <a:t>en	</a:t>
            </a:r>
            <a:r>
              <a:rPr dirty="0" sz="1700" spc="80">
                <a:solidFill>
                  <a:srgbClr val="AAAAAA"/>
                </a:solidFill>
                <a:latin typeface="Times New Roman"/>
                <a:cs typeface="Times New Roman"/>
              </a:rPr>
              <a:t>su	</a:t>
            </a:r>
            <a:r>
              <a:rPr dirty="0" sz="1700" spc="60">
                <a:solidFill>
                  <a:srgbClr val="AAAAAA"/>
                </a:solidFill>
                <a:latin typeface="Times New Roman"/>
                <a:cs typeface="Times New Roman"/>
              </a:rPr>
              <a:t>artículo</a:t>
            </a:r>
            <a:endParaRPr sz="1700">
              <a:latin typeface="Times New Roman"/>
              <a:cs typeface="Times New Roman"/>
            </a:endParaRPr>
          </a:p>
          <a:p>
            <a:pPr marL="293370" marR="10795">
              <a:lnSpc>
                <a:spcPct val="110500"/>
              </a:lnSpc>
              <a:spcBef>
                <a:spcPts val="5"/>
              </a:spcBef>
              <a:tabLst>
                <a:tab pos="1917064" algn="l"/>
                <a:tab pos="2658745" algn="l"/>
                <a:tab pos="3298825" algn="l"/>
              </a:tabLst>
            </a:pPr>
            <a:r>
              <a:rPr dirty="0" sz="1700" spc="35">
                <a:solidFill>
                  <a:srgbClr val="AAAAAA"/>
                </a:solidFill>
                <a:latin typeface="Palatino Linotype"/>
                <a:cs typeface="Palatino Linotype"/>
              </a:rPr>
              <a:t>“Degrees</a:t>
            </a:r>
            <a:r>
              <a:rPr dirty="0" sz="1700" spc="35">
                <a:solidFill>
                  <a:srgbClr val="AAAAAA"/>
                </a:solidFill>
                <a:latin typeface="Times New Roman"/>
                <a:cs typeface="Times New Roman"/>
              </a:rPr>
              <a:t> of </a:t>
            </a:r>
            <a:r>
              <a:rPr dirty="0" sz="1700" spc="105">
                <a:solidFill>
                  <a:srgbClr val="AAAAAA"/>
                </a:solidFill>
                <a:latin typeface="Times New Roman"/>
                <a:cs typeface="Times New Roman"/>
              </a:rPr>
              <a:t>Freedom </a:t>
            </a:r>
            <a:r>
              <a:rPr dirty="0" sz="1700" spc="110">
                <a:solidFill>
                  <a:srgbClr val="AAAAAA"/>
                </a:solidFill>
                <a:latin typeface="Times New Roman"/>
                <a:cs typeface="Times New Roman"/>
              </a:rPr>
              <a:t>on </a:t>
            </a:r>
            <a:r>
              <a:rPr dirty="0" sz="1700" spc="95">
                <a:solidFill>
                  <a:srgbClr val="AAAAAA"/>
                </a:solidFill>
                <a:latin typeface="Times New Roman"/>
                <a:cs typeface="Times New Roman"/>
              </a:rPr>
              <a:t>Motion  </a:t>
            </a:r>
            <a:r>
              <a:rPr dirty="0" sz="1700" spc="60">
                <a:solidFill>
                  <a:srgbClr val="AAAAAA"/>
                </a:solidFill>
                <a:latin typeface="Times New Roman"/>
                <a:cs typeface="Times New Roman"/>
              </a:rPr>
              <a:t>in  </a:t>
            </a:r>
            <a:r>
              <a:rPr dirty="0" sz="1700" spc="-85">
                <a:solidFill>
                  <a:srgbClr val="AAAAAA"/>
                </a:solidFill>
                <a:latin typeface="Palatino Linotype"/>
                <a:cs typeface="Palatino Linotype"/>
              </a:rPr>
              <a:t>    </a:t>
            </a:r>
            <a:r>
              <a:rPr dirty="0" sz="1700" spc="5">
                <a:solidFill>
                  <a:srgbClr val="AAAAAA"/>
                </a:solidFill>
                <a:latin typeface="Palatino Linotype"/>
                <a:cs typeface="Palatino Linotype"/>
              </a:rPr>
              <a:t>Mechanism”,</a:t>
            </a:r>
            <a:r>
              <a:rPr dirty="0" sz="1700" spc="254">
                <a:solidFill>
                  <a:srgbClr val="AAAAAA"/>
                </a:solidFill>
                <a:latin typeface="Palatino Linotype"/>
                <a:cs typeface="Palatino Linotype"/>
              </a:rPr>
              <a:t> </a:t>
            </a:r>
            <a:r>
              <a:rPr dirty="0" sz="1700" spc="45">
                <a:solidFill>
                  <a:srgbClr val="AAAAAA"/>
                </a:solidFill>
                <a:latin typeface="Times New Roman"/>
                <a:cs typeface="Times New Roman"/>
              </a:rPr>
              <a:t> </a:t>
            </a:r>
            <a:r>
              <a:rPr dirty="0" sz="1700" spc="42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 spc="80">
                <a:solidFill>
                  <a:srgbClr val="AAAAAA"/>
                </a:solidFill>
                <a:latin typeface="Times New Roman"/>
                <a:cs typeface="Times New Roman"/>
              </a:rPr>
              <a:t>Journal </a:t>
            </a:r>
            <a:r>
              <a:rPr dirty="0" sz="170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1700" spc="-540">
                <a:solidFill>
                  <a:srgbClr val="AAAAAA"/>
                </a:solidFill>
                <a:latin typeface="Times New Roman"/>
                <a:cs typeface="Times New Roman"/>
              </a:rPr>
              <a:t>of Engineering	</a:t>
            </a:r>
            <a:r>
              <a:rPr dirty="0" sz="1700" spc="110">
                <a:solidFill>
                  <a:srgbClr val="AAAAAA"/>
                </a:solidFill>
                <a:latin typeface="Times New Roman"/>
                <a:cs typeface="Times New Roman"/>
              </a:rPr>
              <a:t>for	</a:t>
            </a:r>
            <a:r>
              <a:rPr dirty="0" sz="1700" spc="50">
                <a:solidFill>
                  <a:srgbClr val="AAAAAA"/>
                </a:solidFill>
                <a:latin typeface="Times New Roman"/>
                <a:cs typeface="Times New Roman"/>
              </a:rPr>
              <a:t>Industry,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103505" indent="280670">
              <a:lnSpc>
                <a:spcPct val="72600"/>
              </a:lnSpc>
            </a:pPr>
            <a:r>
              <a:rPr dirty="0" sz="1700" spc="75">
                <a:solidFill>
                  <a:srgbClr val="AAAAAA"/>
                </a:solidFill>
                <a:latin typeface="Times New Roman"/>
                <a:cs typeface="Times New Roman"/>
              </a:rPr>
              <a:t>february </a:t>
            </a:r>
            <a:r>
              <a:rPr dirty="0" sz="1700" spc="95">
                <a:solidFill>
                  <a:srgbClr val="AAAAAA"/>
                </a:solidFill>
                <a:latin typeface="Times New Roman"/>
                <a:cs typeface="Times New Roman"/>
              </a:rPr>
              <a:t>1971 </a:t>
            </a:r>
            <a:r>
              <a:rPr dirty="0" sz="1700" spc="85">
                <a:solidFill>
                  <a:srgbClr val="AAAAAA"/>
                </a:solidFill>
                <a:latin typeface="Times New Roman"/>
                <a:cs typeface="Times New Roman"/>
              </a:rPr>
              <a:t>page 140-148.  </a:t>
            </a:r>
            <a:r>
              <a:rPr dirty="0" sz="1700" spc="70">
                <a:solidFill>
                  <a:srgbClr val="FF0032"/>
                </a:solidFill>
                <a:latin typeface="Times New Roman"/>
                <a:cs typeface="Times New Roman"/>
                <a:hlinkClick r:id="rId3"/>
              </a:rPr>
              <a:t>www.tntech.edu/publicaffairs/rel/19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700" spc="90">
                <a:solidFill>
                  <a:srgbClr val="FF0032"/>
                </a:solidFill>
                <a:latin typeface="Times New Roman"/>
                <a:cs typeface="Times New Roman"/>
                <a:hlinkClick r:id="rId3"/>
              </a:rPr>
              <a:t>97/feb97/</a:t>
            </a:r>
            <a:r>
              <a:rPr dirty="0" sz="1700" spc="90">
                <a:solidFill>
                  <a:srgbClr val="FF0032"/>
                </a:solidFill>
                <a:latin typeface="Times New Roman"/>
                <a:cs typeface="Times New Roman"/>
                <a:hlinkClick r:id="rId3"/>
              </a:rPr>
              <a:t>bagci</a:t>
            </a:r>
            <a:r>
              <a:rPr dirty="0" sz="1700" spc="25">
                <a:solidFill>
                  <a:srgbClr val="FF0032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dirty="0" sz="1700" spc="80">
                <a:solidFill>
                  <a:srgbClr val="FF0032"/>
                </a:solidFill>
                <a:latin typeface="Times New Roman"/>
                <a:cs typeface="Times New Roman"/>
                <a:hlinkClick r:id="rId3"/>
              </a:rPr>
              <a:t>html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855" y="1039660"/>
            <a:ext cx="190246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20">
                <a:solidFill>
                  <a:srgbClr val="AAAA00"/>
                </a:solidFill>
              </a:rPr>
              <a:t>6.</a:t>
            </a:r>
            <a:r>
              <a:rPr dirty="0" sz="2600" spc="20">
                <a:solidFill>
                  <a:srgbClr val="AAAA00"/>
                </a:solidFill>
              </a:rPr>
              <a:t> </a:t>
            </a:r>
            <a:r>
              <a:rPr dirty="0" sz="2600" spc="220">
                <a:solidFill>
                  <a:srgbClr val="AAAA00"/>
                </a:solidFill>
              </a:rPr>
              <a:t>Inversión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959911" y="4691293"/>
            <a:ext cx="6599923" cy="42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09855" marR="6985">
              <a:lnSpc>
                <a:spcPct val="100000"/>
              </a:lnSpc>
              <a:spcBef>
                <a:spcPts val="110"/>
              </a:spcBef>
              <a:tabLst>
                <a:tab pos="868044" algn="l"/>
                <a:tab pos="2315210" algn="l"/>
                <a:tab pos="2773045" algn="l"/>
                <a:tab pos="3540125" algn="l"/>
                <a:tab pos="4201160" algn="l"/>
                <a:tab pos="4640580" algn="l"/>
                <a:tab pos="5856605" algn="l"/>
                <a:tab pos="6365875" algn="l"/>
                <a:tab pos="6910705" algn="l"/>
              </a:tabLst>
            </a:pPr>
            <a:r>
              <a:rPr dirty="0" spc="180"/>
              <a:t>U</a:t>
            </a:r>
            <a:r>
              <a:rPr dirty="0" spc="270"/>
              <a:t>n</a:t>
            </a:r>
            <a:r>
              <a:rPr dirty="0" spc="254"/>
              <a:t>a</a:t>
            </a:r>
            <a:r>
              <a:rPr dirty="0"/>
              <a:t>	</a:t>
            </a:r>
            <a:r>
              <a:rPr dirty="0" spc="70"/>
              <a:t>i</a:t>
            </a:r>
            <a:r>
              <a:rPr dirty="0" spc="250"/>
              <a:t>n</a:t>
            </a:r>
            <a:r>
              <a:rPr dirty="0" spc="130"/>
              <a:t>v</a:t>
            </a:r>
            <a:r>
              <a:rPr dirty="0" spc="90"/>
              <a:t>e</a:t>
            </a:r>
            <a:r>
              <a:rPr dirty="0" spc="360"/>
              <a:t>r</a:t>
            </a:r>
            <a:r>
              <a:rPr dirty="0" spc="100"/>
              <a:t>s</a:t>
            </a:r>
            <a:r>
              <a:rPr dirty="0" spc="70"/>
              <a:t>i</a:t>
            </a:r>
            <a:r>
              <a:rPr dirty="0" spc="114"/>
              <a:t>ó</a:t>
            </a:r>
            <a:r>
              <a:rPr dirty="0" spc="270"/>
              <a:t>n</a:t>
            </a:r>
            <a:r>
              <a:rPr dirty="0"/>
              <a:t>	</a:t>
            </a:r>
            <a:r>
              <a:rPr dirty="0" spc="100"/>
              <a:t>s</a:t>
            </a:r>
            <a:r>
              <a:rPr dirty="0" spc="110"/>
              <a:t>e</a:t>
            </a:r>
            <a:r>
              <a:rPr dirty="0"/>
              <a:t>	</a:t>
            </a:r>
            <a:r>
              <a:rPr dirty="0" spc="90"/>
              <a:t>c</a:t>
            </a:r>
            <a:r>
              <a:rPr dirty="0" spc="310"/>
              <a:t>r</a:t>
            </a:r>
            <a:r>
              <a:rPr dirty="0" spc="90"/>
              <a:t>e</a:t>
            </a:r>
            <a:r>
              <a:rPr dirty="0" spc="254"/>
              <a:t>a</a:t>
            </a:r>
            <a:r>
              <a:rPr dirty="0"/>
              <a:t>	</a:t>
            </a:r>
            <a:r>
              <a:rPr dirty="0" spc="250"/>
              <a:t>p</a:t>
            </a:r>
            <a:r>
              <a:rPr dirty="0" spc="114"/>
              <a:t>o</a:t>
            </a:r>
            <a:r>
              <a:rPr dirty="0" spc="360"/>
              <a:t>r</a:t>
            </a:r>
            <a:r>
              <a:rPr dirty="0"/>
              <a:t>	</a:t>
            </a:r>
            <a:r>
              <a:rPr dirty="0" spc="70"/>
              <a:t>l</a:t>
            </a:r>
            <a:r>
              <a:rPr dirty="0" spc="254"/>
              <a:t>a</a:t>
            </a:r>
            <a:r>
              <a:rPr dirty="0"/>
              <a:t>	</a:t>
            </a:r>
            <a:r>
              <a:rPr dirty="0" spc="80"/>
              <a:t>f</a:t>
            </a:r>
            <a:r>
              <a:rPr dirty="0" spc="85"/>
              <a:t>i</a:t>
            </a:r>
            <a:r>
              <a:rPr dirty="0" spc="200"/>
              <a:t>j</a:t>
            </a:r>
            <a:r>
              <a:rPr dirty="0" spc="245"/>
              <a:t>a</a:t>
            </a:r>
            <a:r>
              <a:rPr dirty="0" spc="110"/>
              <a:t>c</a:t>
            </a:r>
            <a:r>
              <a:rPr dirty="0" spc="55"/>
              <a:t>i</a:t>
            </a:r>
            <a:r>
              <a:rPr dirty="0" spc="130"/>
              <a:t>ó</a:t>
            </a:r>
            <a:r>
              <a:rPr dirty="0" spc="270"/>
              <a:t>n</a:t>
            </a:r>
            <a:r>
              <a:rPr dirty="0"/>
              <a:t>	</a:t>
            </a:r>
            <a:r>
              <a:rPr dirty="0" spc="270"/>
              <a:t>d</a:t>
            </a:r>
            <a:r>
              <a:rPr dirty="0" spc="110"/>
              <a:t>e</a:t>
            </a:r>
            <a:r>
              <a:rPr dirty="0"/>
              <a:t>	</a:t>
            </a:r>
            <a:r>
              <a:rPr dirty="0" spc="270"/>
              <a:t>un</a:t>
            </a:r>
            <a:r>
              <a:rPr dirty="0"/>
              <a:t>	</a:t>
            </a:r>
            <a:r>
              <a:rPr dirty="0" spc="110"/>
              <a:t>e</a:t>
            </a:r>
            <a:r>
              <a:rPr dirty="0" spc="105"/>
              <a:t>s</a:t>
            </a:r>
            <a:r>
              <a:rPr dirty="0" spc="70"/>
              <a:t>l</a:t>
            </a:r>
            <a:r>
              <a:rPr dirty="0" spc="245"/>
              <a:t>a</a:t>
            </a:r>
            <a:r>
              <a:rPr dirty="0" spc="270"/>
              <a:t>b</a:t>
            </a:r>
            <a:r>
              <a:rPr dirty="0" spc="114"/>
              <a:t>ó</a:t>
            </a:r>
            <a:r>
              <a:rPr dirty="0" spc="180"/>
              <a:t>n  </a:t>
            </a:r>
            <a:r>
              <a:rPr dirty="0" spc="180"/>
              <a:t>diferente</a:t>
            </a:r>
            <a:r>
              <a:rPr dirty="0" spc="-55"/>
              <a:t> </a:t>
            </a:r>
            <a:r>
              <a:rPr dirty="0" spc="229"/>
              <a:t>en</a:t>
            </a:r>
            <a:r>
              <a:rPr dirty="0" spc="-30"/>
              <a:t> </a:t>
            </a:r>
            <a:r>
              <a:rPr dirty="0" spc="204"/>
              <a:t>la</a:t>
            </a:r>
            <a:r>
              <a:rPr dirty="0" spc="-40"/>
              <a:t> </a:t>
            </a:r>
            <a:r>
              <a:rPr dirty="0" spc="220"/>
              <a:t>cadena</a:t>
            </a:r>
            <a:r>
              <a:rPr dirty="0" spc="-25"/>
              <a:t> </a:t>
            </a:r>
            <a:r>
              <a:rPr dirty="0" spc="170"/>
              <a:t>cinemática.</a:t>
            </a:r>
          </a:p>
          <a:p>
            <a:pPr marL="109855" marR="5080">
              <a:lnSpc>
                <a:spcPct val="111500"/>
              </a:lnSpc>
              <a:spcBef>
                <a:spcPts val="1475"/>
              </a:spcBef>
              <a:tabLst>
                <a:tab pos="756285" algn="l"/>
                <a:tab pos="1563370" algn="l"/>
                <a:tab pos="2880995" algn="l"/>
                <a:tab pos="4093210" algn="l"/>
                <a:tab pos="5198110" algn="l"/>
                <a:tab pos="6990715" algn="l"/>
                <a:tab pos="7584440" algn="l"/>
              </a:tabLst>
            </a:pPr>
            <a:r>
              <a:rPr dirty="0" spc="180"/>
              <a:t>D</a:t>
            </a:r>
            <a:r>
              <a:rPr dirty="0" spc="110"/>
              <a:t>e</a:t>
            </a:r>
            <a:r>
              <a:rPr dirty="0"/>
              <a:t>	</a:t>
            </a:r>
            <a:r>
              <a:rPr dirty="0" spc="110"/>
              <a:t>e</a:t>
            </a:r>
            <a:r>
              <a:rPr dirty="0" spc="105"/>
              <a:t>s</a:t>
            </a:r>
            <a:r>
              <a:rPr dirty="0" spc="200"/>
              <a:t>t</a:t>
            </a:r>
            <a:r>
              <a:rPr dirty="0" spc="254"/>
              <a:t>a</a:t>
            </a:r>
            <a:r>
              <a:rPr dirty="0"/>
              <a:t>	</a:t>
            </a:r>
            <a:r>
              <a:rPr dirty="0" spc="340"/>
              <a:t>m</a:t>
            </a:r>
            <a:r>
              <a:rPr dirty="0" spc="245"/>
              <a:t>a</a:t>
            </a:r>
            <a:r>
              <a:rPr dirty="0" spc="250"/>
              <a:t>n</a:t>
            </a:r>
            <a:r>
              <a:rPr dirty="0" spc="110"/>
              <a:t>e</a:t>
            </a:r>
            <a:r>
              <a:rPr dirty="0" spc="360"/>
              <a:t>r</a:t>
            </a:r>
            <a:r>
              <a:rPr dirty="0" spc="254"/>
              <a:t>a</a:t>
            </a:r>
            <a:r>
              <a:rPr dirty="0"/>
              <a:t>	</a:t>
            </a:r>
            <a:r>
              <a:rPr dirty="0" spc="110"/>
              <a:t>e</a:t>
            </a:r>
            <a:r>
              <a:rPr dirty="0" spc="114"/>
              <a:t>x</a:t>
            </a:r>
            <a:r>
              <a:rPr dirty="0" spc="70"/>
              <a:t>i</a:t>
            </a:r>
            <a:r>
              <a:rPr dirty="0" spc="85"/>
              <a:t>s</a:t>
            </a:r>
            <a:r>
              <a:rPr dirty="0" spc="215"/>
              <a:t>t</a:t>
            </a:r>
            <a:r>
              <a:rPr dirty="0" spc="90"/>
              <a:t>e</a:t>
            </a:r>
            <a:r>
              <a:rPr dirty="0" spc="270"/>
              <a:t>n</a:t>
            </a:r>
            <a:r>
              <a:rPr dirty="0"/>
              <a:t>	</a:t>
            </a:r>
            <a:r>
              <a:rPr dirty="0" spc="200"/>
              <a:t>t</a:t>
            </a:r>
            <a:r>
              <a:rPr dirty="0" spc="245"/>
              <a:t>a</a:t>
            </a:r>
            <a:r>
              <a:rPr dirty="0" spc="270"/>
              <a:t>n</a:t>
            </a:r>
            <a:r>
              <a:rPr dirty="0" spc="200"/>
              <a:t>t</a:t>
            </a:r>
            <a:r>
              <a:rPr dirty="0" spc="245"/>
              <a:t>a</a:t>
            </a:r>
            <a:r>
              <a:rPr dirty="0" spc="100"/>
              <a:t>s</a:t>
            </a:r>
            <a:r>
              <a:rPr dirty="0"/>
              <a:t>	</a:t>
            </a:r>
            <a:r>
              <a:rPr dirty="0" spc="70"/>
              <a:t>i</a:t>
            </a:r>
            <a:r>
              <a:rPr dirty="0" spc="270"/>
              <a:t>n</a:t>
            </a:r>
            <a:r>
              <a:rPr dirty="0" spc="114"/>
              <a:t>v</a:t>
            </a:r>
            <a:r>
              <a:rPr dirty="0" spc="110"/>
              <a:t>e</a:t>
            </a:r>
            <a:r>
              <a:rPr dirty="0" spc="340"/>
              <a:t>r</a:t>
            </a:r>
            <a:r>
              <a:rPr dirty="0" spc="100"/>
              <a:t>s</a:t>
            </a:r>
            <a:r>
              <a:rPr dirty="0" spc="70"/>
              <a:t>i</a:t>
            </a:r>
            <a:r>
              <a:rPr dirty="0" spc="100"/>
              <a:t>o</a:t>
            </a:r>
            <a:r>
              <a:rPr dirty="0" spc="270"/>
              <a:t>n</a:t>
            </a:r>
            <a:r>
              <a:rPr dirty="0" spc="90"/>
              <a:t>e</a:t>
            </a:r>
            <a:r>
              <a:rPr dirty="0" spc="100"/>
              <a:t>s</a:t>
            </a:r>
            <a:r>
              <a:rPr dirty="0"/>
              <a:t>	</a:t>
            </a:r>
            <a:r>
              <a:rPr dirty="0" spc="250"/>
              <a:t>d</a:t>
            </a:r>
            <a:r>
              <a:rPr dirty="0" spc="110"/>
              <a:t>e</a:t>
            </a:r>
            <a:r>
              <a:rPr dirty="0"/>
              <a:t>	</a:t>
            </a:r>
            <a:r>
              <a:rPr dirty="0" spc="200"/>
              <a:t>un  </a:t>
            </a:r>
            <a:r>
              <a:rPr dirty="0" spc="190"/>
              <a:t>mecanismo como </a:t>
            </a:r>
            <a:r>
              <a:rPr dirty="0" spc="150"/>
              <a:t>eslabones</a:t>
            </a:r>
            <a:r>
              <a:rPr dirty="0" spc="-315"/>
              <a:t> </a:t>
            </a:r>
            <a:r>
              <a:rPr dirty="0" spc="175"/>
              <a:t>tenga.</a:t>
            </a:r>
          </a:p>
          <a:p>
            <a:pPr marL="109855">
              <a:lnSpc>
                <a:spcPct val="100000"/>
              </a:lnSpc>
              <a:spcBef>
                <a:spcPts val="1789"/>
              </a:spcBef>
            </a:pPr>
            <a:r>
              <a:rPr dirty="0" spc="190">
                <a:solidFill>
                  <a:srgbClr val="AAAA00"/>
                </a:solidFill>
              </a:rPr>
              <a:t>Ejemplos</a:t>
            </a:r>
          </a:p>
          <a:p>
            <a:pPr marL="97155">
              <a:lnSpc>
                <a:spcPct val="100000"/>
              </a:lnSpc>
              <a:spcBef>
                <a:spcPts val="45"/>
              </a:spcBef>
            </a:pPr>
            <a:endParaRPr sz="3050"/>
          </a:p>
          <a:p>
            <a:pPr marL="189865">
              <a:lnSpc>
                <a:spcPct val="100000"/>
              </a:lnSpc>
            </a:pPr>
            <a:r>
              <a:rPr dirty="0" spc="160">
                <a:solidFill>
                  <a:srgbClr val="FF0032"/>
                </a:solidFill>
                <a:hlinkClick r:id="rId4"/>
              </a:rPr>
              <a:t>http://www.brock eng.com/mechanism/index.htm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060" y="480511"/>
            <a:ext cx="7322184" cy="3702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604645" algn="l"/>
              </a:tabLst>
            </a:pPr>
            <a:r>
              <a:rPr dirty="0" spc="180"/>
              <a:t>Identificar	</a:t>
            </a:r>
            <a:r>
              <a:rPr dirty="0" spc="200"/>
              <a:t>Tierra</a:t>
            </a:r>
            <a:r>
              <a:rPr dirty="0" sz="1750" spc="200"/>
              <a:t> – </a:t>
            </a:r>
            <a:r>
              <a:rPr dirty="0" spc="200"/>
              <a:t>Acoplador</a:t>
            </a:r>
            <a:r>
              <a:rPr dirty="0" sz="1750" spc="200"/>
              <a:t> – </a:t>
            </a:r>
            <a:r>
              <a:rPr dirty="0" spc="200"/>
              <a:t>Manivela</a:t>
            </a:r>
            <a:r>
              <a:rPr dirty="0" sz="1750" spc="200"/>
              <a:t> – </a:t>
            </a:r>
            <a:r>
              <a:rPr dirty="0" spc="200"/>
              <a:t>Balancín</a:t>
            </a:r>
            <a:endParaRPr sz="17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855" y="839102"/>
            <a:ext cx="3970654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20">
                <a:solidFill>
                  <a:srgbClr val="AAAA00"/>
                </a:solidFill>
              </a:rPr>
              <a:t>7. </a:t>
            </a:r>
            <a:r>
              <a:rPr dirty="0" sz="2600" spc="220">
                <a:solidFill>
                  <a:srgbClr val="AAAA00"/>
                </a:solidFill>
              </a:rPr>
              <a:t>Condición </a:t>
            </a:r>
            <a:r>
              <a:rPr dirty="0" sz="2600" spc="229">
                <a:solidFill>
                  <a:srgbClr val="AAAA00"/>
                </a:solidFill>
              </a:rPr>
              <a:t>de</a:t>
            </a:r>
            <a:r>
              <a:rPr dirty="0" sz="2600" spc="-200">
                <a:solidFill>
                  <a:srgbClr val="AAAA00"/>
                </a:solidFill>
              </a:rPr>
              <a:t> </a:t>
            </a:r>
            <a:r>
              <a:rPr dirty="0" sz="2600" spc="235">
                <a:solidFill>
                  <a:srgbClr val="AAAA00"/>
                </a:solidFill>
              </a:rPr>
              <a:t>Grashof 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725458" y="6549877"/>
            <a:ext cx="3653154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Franz</a:t>
            </a:r>
            <a:r>
              <a:rPr dirty="0" sz="2250" spc="-3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AAAAAA"/>
                </a:solidFill>
                <a:latin typeface="Times New Roman"/>
                <a:cs typeface="Times New Roman"/>
              </a:rPr>
              <a:t>Grashof </a:t>
            </a:r>
            <a:r>
              <a:rPr dirty="0" sz="2250" spc="120">
                <a:solidFill>
                  <a:srgbClr val="AAAAAA"/>
                </a:solidFill>
                <a:latin typeface="Times New Roman"/>
                <a:cs typeface="Times New Roman"/>
              </a:rPr>
              <a:t>1823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- </a:t>
            </a:r>
            <a:r>
              <a:rPr dirty="0" sz="2250" spc="145">
                <a:solidFill>
                  <a:srgbClr val="AAAAAA"/>
                </a:solidFill>
                <a:latin typeface="Times New Roman"/>
                <a:cs typeface="Times New Roman"/>
              </a:rPr>
              <a:t>1893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7319" y="2744096"/>
            <a:ext cx="475742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53085" algn="l"/>
                <a:tab pos="2026920" algn="l"/>
                <a:tab pos="2515235" algn="l"/>
                <a:tab pos="3796665" algn="l"/>
                <a:tab pos="4229735" algn="l"/>
              </a:tabLst>
            </a:pPr>
            <a:r>
              <a:rPr dirty="0" sz="2250" spc="28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nd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ó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315">
                <a:solidFill>
                  <a:srgbClr val="AAAAAA"/>
                </a:solidFill>
                <a:latin typeface="Times New Roman"/>
                <a:cs typeface="Times New Roman"/>
              </a:rPr>
              <a:t>G</a:t>
            </a:r>
            <a:r>
              <a:rPr dirty="0" sz="2250" spc="34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260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h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f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un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7319" y="3322784"/>
            <a:ext cx="475424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96390" algn="l"/>
                <a:tab pos="2590800" algn="l"/>
                <a:tab pos="4512945" algn="l"/>
              </a:tabLst>
            </a:pPr>
            <a:r>
              <a:rPr dirty="0" sz="2250" spc="31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229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30">
                <a:solidFill>
                  <a:srgbClr val="AAAAAA"/>
                </a:solidFill>
                <a:latin typeface="Times New Roman"/>
                <a:cs typeface="Times New Roman"/>
              </a:rPr>
              <a:t>ó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q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u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sz="2250" spc="310">
                <a:solidFill>
                  <a:srgbClr val="AAAAAA"/>
                </a:solidFill>
                <a:latin typeface="Times New Roman"/>
                <a:cs typeface="Times New Roman"/>
              </a:rPr>
              <a:t>r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n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o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200">
                <a:solidFill>
                  <a:srgbClr val="AAAAAA"/>
                </a:solidFill>
                <a:latin typeface="Times New Roman"/>
                <a:cs typeface="Times New Roman"/>
              </a:rPr>
              <a:t>t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i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254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e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7319" y="3466811"/>
            <a:ext cx="4758055" cy="1170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11200"/>
              </a:lnSpc>
              <a:spcBef>
                <a:spcPts val="105"/>
              </a:spcBef>
            </a:pPr>
            <a:r>
              <a:rPr dirty="0" sz="2250" spc="204">
                <a:solidFill>
                  <a:srgbClr val="AAAAAA"/>
                </a:solidFill>
                <a:latin typeface="Times New Roman"/>
                <a:cs typeface="Times New Roman"/>
              </a:rPr>
              <a:t>comportamiento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de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rotación de</a:t>
            </a:r>
            <a:r>
              <a:rPr dirty="0" sz="2250" spc="-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35">
                <a:solidFill>
                  <a:srgbClr val="AAAAAA"/>
                </a:solidFill>
                <a:latin typeface="Times New Roman"/>
                <a:cs typeface="Times New Roman"/>
              </a:rPr>
              <a:t>las  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inversiones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de </a:t>
            </a:r>
            <a:r>
              <a:rPr dirty="0" sz="2250" spc="270">
                <a:solidFill>
                  <a:srgbClr val="AAAAAA"/>
                </a:solidFill>
                <a:latin typeface="Times New Roman"/>
                <a:cs typeface="Times New Roman"/>
              </a:rPr>
              <a:t>un </a:t>
            </a:r>
            <a:r>
              <a:rPr dirty="0" sz="2250" spc="180">
                <a:solidFill>
                  <a:srgbClr val="AAAAAA"/>
                </a:solidFill>
                <a:latin typeface="Times New Roman"/>
                <a:cs typeface="Times New Roman"/>
              </a:rPr>
              <a:t>eslabonamiento  de</a:t>
            </a:r>
            <a:r>
              <a:rPr dirty="0" sz="2250" spc="62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4</a:t>
            </a:r>
            <a:r>
              <a:rPr dirty="0" sz="2250" spc="60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65">
                <a:solidFill>
                  <a:srgbClr val="AAAAAA"/>
                </a:solidFill>
                <a:latin typeface="Times New Roman"/>
                <a:cs typeface="Times New Roman"/>
              </a:rPr>
              <a:t>barras</a:t>
            </a:r>
            <a:r>
              <a:rPr dirty="0" sz="2250" spc="61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con</a:t>
            </a:r>
            <a:r>
              <a:rPr dirty="0" sz="2250" spc="61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base</a:t>
            </a:r>
            <a:r>
              <a:rPr dirty="0" sz="2250" spc="6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sólo</a:t>
            </a:r>
            <a:r>
              <a:rPr dirty="0" sz="2250" spc="62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en</a:t>
            </a:r>
            <a:r>
              <a:rPr dirty="0" sz="2250" spc="61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35">
                <a:solidFill>
                  <a:srgbClr val="AAAAAA"/>
                </a:solidFill>
                <a:latin typeface="Times New Roman"/>
                <a:cs typeface="Times New Roman"/>
              </a:rPr>
              <a:t>las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57319" y="4906766"/>
            <a:ext cx="309562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longitudes </a:t>
            </a:r>
            <a:r>
              <a:rPr dirty="0" sz="2250" spc="145">
                <a:solidFill>
                  <a:srgbClr val="AAAAAA"/>
                </a:solidFill>
                <a:latin typeface="Times New Roman"/>
                <a:cs typeface="Times New Roman"/>
              </a:rPr>
              <a:t>del</a:t>
            </a:r>
            <a:r>
              <a:rPr dirty="0" sz="2250" spc="-18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eslabón.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3855" y="844404"/>
            <a:ext cx="6086475" cy="208533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75">
                <a:solidFill>
                  <a:srgbClr val="AAAAAA"/>
                </a:solidFill>
                <a:latin typeface="Times New Roman"/>
                <a:cs typeface="Times New Roman"/>
              </a:rPr>
              <a:t>Sea:</a:t>
            </a:r>
            <a:endParaRPr sz="2250">
              <a:latin typeface="Times New Roman"/>
              <a:cs typeface="Times New Roman"/>
            </a:endParaRPr>
          </a:p>
          <a:p>
            <a:pPr marL="12700" marR="342900">
              <a:lnSpc>
                <a:spcPts val="4510"/>
              </a:lnSpc>
              <a:spcBef>
                <a:spcPts val="430"/>
              </a:spcBef>
            </a:pPr>
            <a:r>
              <a:rPr dirty="0" sz="2250" spc="14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(short)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longitud</a:t>
            </a:r>
            <a:r>
              <a:rPr dirty="0" sz="2250" spc="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45">
                <a:solidFill>
                  <a:srgbClr val="AAAAAA"/>
                </a:solidFill>
                <a:latin typeface="Times New Roman"/>
                <a:cs typeface="Times New Roman"/>
              </a:rPr>
              <a:t>del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eslabón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0">
                <a:solidFill>
                  <a:srgbClr val="AAAAAA"/>
                </a:solidFill>
                <a:latin typeface="Times New Roman"/>
                <a:cs typeface="Times New Roman"/>
              </a:rPr>
              <a:t>más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corto.  </a:t>
            </a:r>
            <a:r>
              <a:rPr dirty="0" sz="2250" spc="295">
                <a:solidFill>
                  <a:srgbClr val="AAAAAA"/>
                </a:solidFill>
                <a:latin typeface="Times New Roman"/>
                <a:cs typeface="Times New Roman"/>
              </a:rPr>
              <a:t>L</a:t>
            </a:r>
            <a:r>
              <a:rPr dirty="0" sz="2250" spc="-7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(large)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longitud</a:t>
            </a:r>
            <a:r>
              <a:rPr dirty="0" sz="2250" spc="5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del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eslabón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225">
                <a:solidFill>
                  <a:srgbClr val="AAAAAA"/>
                </a:solidFill>
                <a:latin typeface="Times New Roman"/>
                <a:cs typeface="Times New Roman"/>
              </a:rPr>
              <a:t>más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AA"/>
                </a:solidFill>
                <a:latin typeface="Times New Roman"/>
                <a:cs typeface="Times New Roman"/>
              </a:rPr>
              <a:t>largo.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dirty="0" sz="2250" spc="280">
                <a:solidFill>
                  <a:srgbClr val="AAAAAA"/>
                </a:solidFill>
                <a:latin typeface="Times New Roman"/>
                <a:cs typeface="Times New Roman"/>
              </a:rPr>
              <a:t>P</a:t>
            </a:r>
            <a:r>
              <a:rPr dirty="0" sz="2250" spc="-7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y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Q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=</a:t>
            </a:r>
            <a:r>
              <a:rPr dirty="0" sz="2250" spc="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longitudes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AA"/>
                </a:solidFill>
                <a:latin typeface="Times New Roman"/>
                <a:cs typeface="Times New Roman"/>
              </a:rPr>
              <a:t>de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95">
                <a:solidFill>
                  <a:srgbClr val="AAAAAA"/>
                </a:solidFill>
                <a:latin typeface="Times New Roman"/>
                <a:cs typeface="Times New Roman"/>
              </a:rPr>
              <a:t>los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0">
                <a:solidFill>
                  <a:srgbClr val="AAAAAA"/>
                </a:solidFill>
                <a:latin typeface="Times New Roman"/>
                <a:cs typeface="Times New Roman"/>
              </a:rPr>
              <a:t>eslabones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restantes.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8239" y="3701905"/>
            <a:ext cx="210693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S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+ 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L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&lt;= </a:t>
            </a:r>
            <a:r>
              <a:rPr dirty="0" sz="2250" spc="225">
                <a:solidFill>
                  <a:srgbClr val="AAAAAA"/>
                </a:solidFill>
                <a:latin typeface="Times New Roman"/>
                <a:cs typeface="Times New Roman"/>
              </a:rPr>
              <a:t>P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+</a:t>
            </a:r>
            <a:r>
              <a:rPr dirty="0" sz="2250" spc="21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Q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4109" y="4914170"/>
            <a:ext cx="7639050" cy="65151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590"/>
              </a:spcBef>
            </a:pPr>
            <a:r>
              <a:rPr dirty="0" sz="2250" spc="275">
                <a:solidFill>
                  <a:srgbClr val="AAAA00"/>
                </a:solidFill>
                <a:latin typeface="Times New Roman"/>
                <a:cs typeface="Times New Roman"/>
              </a:rPr>
              <a:t>La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00"/>
                </a:solidFill>
                <a:latin typeface="Times New Roman"/>
                <a:cs typeface="Times New Roman"/>
              </a:rPr>
              <a:t>Condición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de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10">
                <a:solidFill>
                  <a:srgbClr val="AAAA00"/>
                </a:solidFill>
                <a:latin typeface="Times New Roman"/>
                <a:cs typeface="Times New Roman"/>
              </a:rPr>
              <a:t>Grashof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AAAA00"/>
                </a:solidFill>
                <a:latin typeface="Times New Roman"/>
                <a:cs typeface="Times New Roman"/>
              </a:rPr>
              <a:t>también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04">
                <a:solidFill>
                  <a:srgbClr val="AAAA00"/>
                </a:solidFill>
                <a:latin typeface="Times New Roman"/>
                <a:cs typeface="Times New Roman"/>
              </a:rPr>
              <a:t>asegura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AAAA00"/>
                </a:solidFill>
                <a:latin typeface="Times New Roman"/>
                <a:cs typeface="Times New Roman"/>
              </a:rPr>
              <a:t>que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0">
                <a:solidFill>
                  <a:srgbClr val="AAAA00"/>
                </a:solidFill>
                <a:latin typeface="Times New Roman"/>
                <a:cs typeface="Times New Roman"/>
              </a:rPr>
              <a:t>existe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un 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eslabón 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que 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da 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un </a:t>
            </a:r>
            <a:r>
              <a:rPr dirty="0" sz="2250" spc="135">
                <a:solidFill>
                  <a:srgbClr val="AAAA00"/>
                </a:solidFill>
                <a:latin typeface="Times New Roman"/>
                <a:cs typeface="Times New Roman"/>
              </a:rPr>
              <a:t>giro </a:t>
            </a:r>
            <a:r>
              <a:rPr dirty="0" sz="2250" spc="155">
                <a:solidFill>
                  <a:srgbClr val="AAAA00"/>
                </a:solidFill>
                <a:latin typeface="Times New Roman"/>
                <a:cs typeface="Times New Roman"/>
              </a:rPr>
              <a:t>completo.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95">
                <a:solidFill>
                  <a:srgbClr val="AAAA00"/>
                </a:solidFill>
                <a:latin typeface="Times New Roman"/>
                <a:cs typeface="Times New Roman"/>
              </a:rPr>
              <a:t>EJEMPLOS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9622" y="3508035"/>
            <a:ext cx="1613535" cy="786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900"/>
              </a:lnSpc>
              <a:spcBef>
                <a:spcPts val="95"/>
              </a:spcBef>
            </a:pPr>
            <a:r>
              <a:rPr dirty="0" sz="2250" spc="175">
                <a:solidFill>
                  <a:srgbClr val="AAAA00"/>
                </a:solidFill>
                <a:latin typeface="Times New Roman"/>
                <a:cs typeface="Times New Roman"/>
              </a:rPr>
              <a:t>Condición 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de</a:t>
            </a:r>
            <a:r>
              <a:rPr dirty="0" sz="2250" spc="-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AAAA00"/>
                </a:solidFill>
                <a:latin typeface="Times New Roman"/>
                <a:cs typeface="Times New Roman"/>
              </a:rPr>
              <a:t>Grashof 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19555" y="3631165"/>
            <a:ext cx="255904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911" y="1753623"/>
            <a:ext cx="23812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B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3213" y="1753623"/>
            <a:ext cx="255904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31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66160" y="3631165"/>
            <a:ext cx="255904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9555" y="2281625"/>
            <a:ext cx="18478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3213" y="2442128"/>
            <a:ext cx="58229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0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.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4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8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3911" y="3394628"/>
            <a:ext cx="58229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.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4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0713" y="2123218"/>
            <a:ext cx="58229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0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.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5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5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08912" y="853929"/>
            <a:ext cx="23812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B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6859" y="853929"/>
            <a:ext cx="255904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31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5253" y="2678665"/>
            <a:ext cx="247967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236470" algn="l"/>
              </a:tabLst>
            </a:pP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84163" y="1753623"/>
            <a:ext cx="18478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92122" y="1753623"/>
            <a:ext cx="18478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98017" y="2600535"/>
            <a:ext cx="42354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0</a:t>
            </a:r>
            <a:r>
              <a:rPr dirty="0" sz="2250" spc="95">
                <a:solidFill>
                  <a:srgbClr val="AAAAAA"/>
                </a:solidFill>
                <a:latin typeface="Times New Roman"/>
                <a:cs typeface="Times New Roman"/>
              </a:rPr>
              <a:t>.8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17753" y="773665"/>
            <a:ext cx="42354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0</a:t>
            </a:r>
            <a:r>
              <a:rPr dirty="0" sz="2250" spc="95">
                <a:solidFill>
                  <a:srgbClr val="AAAAAA"/>
                </a:solidFill>
                <a:latin typeface="Times New Roman"/>
                <a:cs typeface="Times New Roman"/>
              </a:rPr>
              <a:t>.5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44622" y="6505567"/>
            <a:ext cx="255904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D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62319" y="4921587"/>
            <a:ext cx="18478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90070" y="5141233"/>
            <a:ext cx="200977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837055" algn="l"/>
              </a:tabLst>
            </a:pP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A</a:t>
            </a:r>
            <a:r>
              <a:rPr dirty="0" sz="2250" spc="185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86216" y="5458035"/>
            <a:ext cx="18478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76160" y="6505567"/>
            <a:ext cx="90106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28345" algn="l"/>
              </a:tabLst>
            </a:pPr>
            <a:r>
              <a:rPr dirty="0" sz="2250" spc="310">
                <a:solidFill>
                  <a:srgbClr val="AAAAAA"/>
                </a:solidFill>
                <a:latin typeface="Times New Roman"/>
                <a:cs typeface="Times New Roman"/>
              </a:rPr>
              <a:t>C</a:t>
            </a:r>
            <a:r>
              <a:rPr dirty="0" sz="2250" spc="31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dirty="0" sz="2250" spc="125">
                <a:solidFill>
                  <a:srgbClr val="AAAAAA"/>
                </a:solidFill>
                <a:latin typeface="Times New Roman"/>
                <a:cs typeface="Times New Roman"/>
              </a:rPr>
              <a:t>4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5710" y="4273629"/>
            <a:ext cx="3587115" cy="1316355"/>
          </a:xfrm>
          <a:prstGeom prst="rect">
            <a:avLst/>
          </a:prstGeom>
        </p:spPr>
        <p:txBody>
          <a:bodyPr wrap="square" lIns="0" tIns="165735" rIns="0" bIns="0" rtlCol="0" vert="horz">
            <a:spAutoFit/>
          </a:bodyPr>
          <a:lstStyle/>
          <a:p>
            <a:pPr marL="884555">
              <a:lnSpc>
                <a:spcPct val="100000"/>
              </a:lnSpc>
              <a:spcBef>
                <a:spcPts val="1305"/>
              </a:spcBef>
              <a:tabLst>
                <a:tab pos="1832610" algn="l"/>
                <a:tab pos="2432685" algn="l"/>
              </a:tabLst>
            </a:pPr>
            <a:r>
              <a:rPr dirty="0" sz="2250" spc="90">
                <a:solidFill>
                  <a:srgbClr val="AAAAAA"/>
                </a:solidFill>
                <a:latin typeface="Times New Roman"/>
                <a:cs typeface="Times New Roman"/>
              </a:rPr>
              <a:t>S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+ </a:t>
            </a:r>
            <a:r>
              <a:rPr dirty="0" sz="2250" spc="250">
                <a:solidFill>
                  <a:srgbClr val="AAAAAA"/>
                </a:solidFill>
                <a:latin typeface="Times New Roman"/>
                <a:cs typeface="Times New Roman"/>
              </a:rPr>
              <a:t>L	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&lt;=	</a:t>
            </a:r>
            <a:r>
              <a:rPr dirty="0" sz="2250" spc="225">
                <a:solidFill>
                  <a:srgbClr val="AAAAAA"/>
                </a:solidFill>
                <a:latin typeface="Times New Roman"/>
                <a:cs typeface="Times New Roman"/>
              </a:rPr>
              <a:t>P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+</a:t>
            </a:r>
            <a:r>
              <a:rPr dirty="0" sz="2250" spc="-19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325">
                <a:solidFill>
                  <a:srgbClr val="AAAAAA"/>
                </a:solidFill>
                <a:latin typeface="Times New Roman"/>
                <a:cs typeface="Times New Roman"/>
              </a:rPr>
              <a:t>Q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ts val="2520"/>
              </a:lnSpc>
              <a:spcBef>
                <a:spcPts val="1205"/>
              </a:spcBef>
            </a:pP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0.48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+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1.41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)</a:t>
            </a:r>
            <a:r>
              <a:rPr dirty="0" sz="2250" spc="9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&gt;</a:t>
            </a:r>
            <a:r>
              <a:rPr dirty="0" sz="2250" spc="-1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+</a:t>
            </a:r>
            <a:r>
              <a:rPr dirty="0" sz="2250" spc="3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0.55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170815">
              <a:lnSpc>
                <a:spcPts val="2520"/>
              </a:lnSpc>
            </a:pPr>
            <a:r>
              <a:rPr dirty="0" sz="2250" spc="120">
                <a:solidFill>
                  <a:srgbClr val="AAAAAA"/>
                </a:solidFill>
                <a:latin typeface="Times New Roman"/>
                <a:cs typeface="Times New Roman"/>
              </a:rPr>
              <a:t>no</a:t>
            </a:r>
            <a:r>
              <a:rPr dirty="0" sz="2250" spc="7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Grashof 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68213" y="3268083"/>
            <a:ext cx="2873375" cy="1449705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0.5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+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)</a:t>
            </a:r>
            <a:r>
              <a:rPr dirty="0" sz="2250" spc="9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&lt;</a:t>
            </a:r>
            <a:r>
              <a:rPr dirty="0" sz="2250" spc="-1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+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0">
                <a:solidFill>
                  <a:srgbClr val="AAAAAA"/>
                </a:solidFill>
                <a:latin typeface="Times New Roman"/>
                <a:cs typeface="Times New Roman"/>
              </a:rPr>
              <a:t>0.8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2300" spc="90">
                <a:solidFill>
                  <a:srgbClr val="AAAAAA"/>
                </a:solidFill>
                <a:latin typeface="Times New Roman"/>
                <a:cs typeface="Times New Roman"/>
              </a:rPr>
              <a:t>Grashof </a:t>
            </a:r>
            <a:endParaRPr sz="2300">
              <a:latin typeface="Times New Roman"/>
              <a:cs typeface="Times New Roman"/>
            </a:endParaRPr>
          </a:p>
          <a:p>
            <a:pPr algn="r" marR="18415">
              <a:lnSpc>
                <a:spcPct val="100000"/>
              </a:lnSpc>
              <a:spcBef>
                <a:spcPts val="1030"/>
              </a:spcBef>
            </a:pPr>
            <a:r>
              <a:rPr dirty="0" sz="2250" spc="170">
                <a:solidFill>
                  <a:srgbClr val="AAAAAA"/>
                </a:solidFill>
                <a:latin typeface="Times New Roman"/>
                <a:cs typeface="Times New Roman"/>
              </a:rPr>
              <a:t>B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49359" y="6121974"/>
            <a:ext cx="2395855" cy="81788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250" spc="4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+</a:t>
            </a:r>
            <a:r>
              <a:rPr dirty="0" sz="2250" spc="4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4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)</a:t>
            </a:r>
            <a:r>
              <a:rPr dirty="0" sz="2250" spc="9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AA"/>
                </a:solidFill>
                <a:latin typeface="Times New Roman"/>
                <a:cs typeface="Times New Roman"/>
              </a:rPr>
              <a:t>&gt;</a:t>
            </a:r>
            <a:r>
              <a:rPr dirty="0" sz="2250" spc="-17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AAAAAA"/>
                </a:solidFill>
                <a:latin typeface="Times New Roman"/>
                <a:cs typeface="Times New Roman"/>
              </a:rPr>
              <a:t>(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1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AAAAAA"/>
                </a:solidFill>
                <a:latin typeface="Times New Roman"/>
                <a:cs typeface="Times New Roman"/>
              </a:rPr>
              <a:t>+</a:t>
            </a:r>
            <a:r>
              <a:rPr dirty="0" sz="2250" spc="2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2</a:t>
            </a:r>
            <a:r>
              <a:rPr dirty="0" sz="2250" spc="60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AA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2250" spc="120">
                <a:solidFill>
                  <a:srgbClr val="AAAAAA"/>
                </a:solidFill>
                <a:latin typeface="Times New Roman"/>
                <a:cs typeface="Times New Roman"/>
              </a:rPr>
              <a:t>no</a:t>
            </a:r>
            <a:r>
              <a:rPr dirty="0" sz="2250" spc="5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Grashof 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9072" y="516503"/>
            <a:ext cx="1584960" cy="3702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370">
                <a:solidFill>
                  <a:srgbClr val="FF0032"/>
                </a:solidFill>
              </a:rPr>
              <a:t>M</a:t>
            </a:r>
            <a:r>
              <a:rPr dirty="0" spc="110">
                <a:solidFill>
                  <a:srgbClr val="FF0032"/>
                </a:solidFill>
              </a:rPr>
              <a:t>ec</a:t>
            </a:r>
            <a:r>
              <a:rPr dirty="0" spc="245">
                <a:solidFill>
                  <a:srgbClr val="FF0032"/>
                </a:solidFill>
              </a:rPr>
              <a:t>a</a:t>
            </a:r>
            <a:r>
              <a:rPr dirty="0" spc="270">
                <a:solidFill>
                  <a:srgbClr val="FF0032"/>
                </a:solidFill>
              </a:rPr>
              <a:t>n</a:t>
            </a:r>
            <a:r>
              <a:rPr dirty="0" spc="70">
                <a:solidFill>
                  <a:srgbClr val="FF0032"/>
                </a:solidFill>
              </a:rPr>
              <a:t>i</a:t>
            </a:r>
            <a:r>
              <a:rPr dirty="0" spc="105">
                <a:solidFill>
                  <a:srgbClr val="FF0032"/>
                </a:solidFill>
              </a:rPr>
              <a:t>s</a:t>
            </a:r>
            <a:r>
              <a:rPr dirty="0" spc="340">
                <a:solidFill>
                  <a:srgbClr val="FF0032"/>
                </a:solidFill>
              </a:rPr>
              <a:t>m</a:t>
            </a:r>
            <a:r>
              <a:rPr dirty="0" spc="125">
                <a:solidFill>
                  <a:srgbClr val="FF0032"/>
                </a:solidFill>
              </a:rPr>
              <a:t>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69618" y="3935788"/>
            <a:ext cx="131191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34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260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10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325">
                <a:solidFill>
                  <a:srgbClr val="AAAA00"/>
                </a:solidFill>
                <a:latin typeface="Times New Roman"/>
                <a:cs typeface="Times New Roman"/>
              </a:rPr>
              <a:t>m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55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36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060" y="3898204"/>
            <a:ext cx="888365" cy="789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95"/>
              </a:spcBef>
              <a:tabLst>
                <a:tab pos="506730" algn="l"/>
              </a:tabLst>
            </a:pPr>
            <a:r>
              <a:rPr dirty="0" sz="2250" spc="28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un  </a:t>
            </a:r>
            <a:r>
              <a:rPr dirty="0" sz="2250" spc="160">
                <a:solidFill>
                  <a:srgbClr val="AAAA00"/>
                </a:solidFill>
                <a:latin typeface="Times New Roman"/>
                <a:cs typeface="Times New Roman"/>
              </a:rPr>
              <a:t>f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44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10">
                <a:solidFill>
                  <a:srgbClr val="AAAA00"/>
                </a:solidFill>
                <a:latin typeface="Times New Roman"/>
                <a:cs typeface="Times New Roman"/>
              </a:rPr>
              <a:t>z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2182" y="3444926"/>
            <a:ext cx="6341110" cy="1242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0"/>
              </a:lnSpc>
            </a:pPr>
            <a:r>
              <a:rPr dirty="0" sz="2250" spc="-310">
                <a:solidFill>
                  <a:srgbClr val="FF0032"/>
                </a:solidFill>
                <a:latin typeface="Times New Roman"/>
                <a:cs typeface="Times New Roman"/>
              </a:rPr>
              <a:t>q</a:t>
            </a:r>
            <a:r>
              <a:rPr dirty="0" sz="2250" spc="-310">
                <a:latin typeface="Times New Roman"/>
                <a:cs typeface="Times New Roman"/>
              </a:rPr>
              <a:t>u</a:t>
            </a:r>
            <a:r>
              <a:rPr dirty="0" sz="2250" spc="-310">
                <a:solidFill>
                  <a:srgbClr val="FF0032"/>
                </a:solidFill>
                <a:latin typeface="Times New Roman"/>
                <a:cs typeface="Times New Roman"/>
              </a:rPr>
              <a:t>u</a:t>
            </a:r>
            <a:r>
              <a:rPr dirty="0" sz="2250" spc="-310">
                <a:latin typeface="Times New Roman"/>
                <a:cs typeface="Times New Roman"/>
              </a:rPr>
              <a:t>i</a:t>
            </a:r>
            <a:r>
              <a:rPr dirty="0" sz="2250" spc="-310">
                <a:solidFill>
                  <a:srgbClr val="FF0032"/>
                </a:solidFill>
                <a:latin typeface="Times New Roman"/>
                <a:cs typeface="Times New Roman"/>
              </a:rPr>
              <a:t>i</a:t>
            </a:r>
            <a:r>
              <a:rPr dirty="0" sz="2250" spc="-310">
                <a:latin typeface="Times New Roman"/>
                <a:cs typeface="Times New Roman"/>
              </a:rPr>
              <a:t>n</a:t>
            </a:r>
            <a:r>
              <a:rPr dirty="0" sz="2250" spc="-310">
                <a:solidFill>
                  <a:srgbClr val="FF0032"/>
                </a:solidFill>
                <a:latin typeface="Times New Roman"/>
                <a:cs typeface="Times New Roman"/>
              </a:rPr>
              <a:t>n</a:t>
            </a:r>
            <a:r>
              <a:rPr dirty="0" sz="2250" spc="-310">
                <a:latin typeface="Times New Roman"/>
                <a:cs typeface="Times New Roman"/>
              </a:rPr>
              <a:t>a</a:t>
            </a:r>
            <a:r>
              <a:rPr dirty="0" sz="2250" spc="-310">
                <a:solidFill>
                  <a:srgbClr val="FF0032"/>
                </a:solidFill>
                <a:latin typeface="Times New Roman"/>
                <a:cs typeface="Times New Roman"/>
              </a:rPr>
              <a:t>a</a:t>
            </a:r>
            <a:endParaRPr sz="2250">
              <a:latin typeface="Times New Roman"/>
              <a:cs typeface="Times New Roman"/>
            </a:endParaRPr>
          </a:p>
          <a:p>
            <a:pPr marL="109220" indent="134620">
              <a:lnSpc>
                <a:spcPct val="111500"/>
              </a:lnSpc>
              <a:spcBef>
                <a:spcPts val="1495"/>
              </a:spcBef>
              <a:tabLst>
                <a:tab pos="1604645" algn="l"/>
                <a:tab pos="2082164" algn="l"/>
                <a:tab pos="3883660" algn="l"/>
                <a:tab pos="5440045" algn="l"/>
                <a:tab pos="6234430" algn="l"/>
              </a:tabLst>
            </a:pPr>
            <a:r>
              <a:rPr dirty="0" sz="2250" spc="-1005">
                <a:latin typeface="Times New Roman"/>
                <a:cs typeface="Times New Roman"/>
              </a:rPr>
              <a:t>c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sz="2250" spc="-1130">
                <a:latin typeface="Times New Roman"/>
                <a:cs typeface="Times New Roman"/>
              </a:rPr>
              <a:t>o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-1130">
                <a:latin typeface="Times New Roman"/>
                <a:cs typeface="Times New Roman"/>
              </a:rPr>
              <a:t>n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-630">
                <a:latin typeface="Times New Roman"/>
                <a:cs typeface="Times New Roman"/>
              </a:rPr>
              <a:t>j</a:t>
            </a:r>
            <a:r>
              <a:rPr dirty="0" sz="2250" spc="215">
                <a:solidFill>
                  <a:srgbClr val="AAAA00"/>
                </a:solidFill>
                <a:latin typeface="Times New Roman"/>
                <a:cs typeface="Times New Roman"/>
              </a:rPr>
              <a:t>j</a:t>
            </a:r>
            <a:r>
              <a:rPr dirty="0" sz="2250" spc="-1130">
                <a:latin typeface="Times New Roman"/>
                <a:cs typeface="Times New Roman"/>
              </a:rPr>
              <a:t>u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-1130">
                <a:latin typeface="Times New Roman"/>
                <a:cs typeface="Times New Roman"/>
              </a:rPr>
              <a:t>n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-630">
                <a:latin typeface="Times New Roman"/>
                <a:cs typeface="Times New Roman"/>
              </a:rPr>
              <a:t>t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-1130">
                <a:latin typeface="Times New Roman"/>
                <a:cs typeface="Times New Roman"/>
              </a:rPr>
              <a:t>o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-1130">
                <a:latin typeface="Times New Roman"/>
                <a:cs typeface="Times New Roman"/>
              </a:rPr>
              <a:t>d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-1005">
                <a:latin typeface="Times New Roman"/>
                <a:cs typeface="Times New Roman"/>
              </a:rPr>
              <a:t>e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-1755">
                <a:latin typeface="Times New Roman"/>
                <a:cs typeface="Times New Roman"/>
              </a:rPr>
              <a:t>m</a:t>
            </a:r>
            <a:r>
              <a:rPr dirty="0" sz="2250" spc="340">
                <a:solidFill>
                  <a:srgbClr val="AAAA00"/>
                </a:solidFill>
                <a:latin typeface="Times New Roman"/>
                <a:cs typeface="Times New Roman"/>
              </a:rPr>
              <a:t>m</a:t>
            </a:r>
            <a:r>
              <a:rPr dirty="0" sz="2250" spc="-1005">
                <a:latin typeface="Times New Roman"/>
                <a:cs typeface="Times New Roman"/>
              </a:rPr>
              <a:t>e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-1005">
                <a:latin typeface="Times New Roman"/>
                <a:cs typeface="Times New Roman"/>
              </a:rPr>
              <a:t>c</a:t>
            </a:r>
            <a:r>
              <a:rPr dirty="0" sz="2250" spc="90">
                <a:solidFill>
                  <a:srgbClr val="AAAA00"/>
                </a:solidFill>
                <a:latin typeface="Times New Roman"/>
                <a:cs typeface="Times New Roman"/>
              </a:rPr>
              <a:t>c</a:t>
            </a:r>
            <a:r>
              <a:rPr dirty="0" sz="2250" spc="-1000">
                <a:latin typeface="Times New Roman"/>
                <a:cs typeface="Times New Roman"/>
              </a:rPr>
              <a:t>a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-1130">
                <a:latin typeface="Times New Roman"/>
                <a:cs typeface="Times New Roman"/>
              </a:rPr>
              <a:t>n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n</a:t>
            </a:r>
            <a:r>
              <a:rPr dirty="0" sz="2250" spc="-630">
                <a:latin typeface="Times New Roman"/>
                <a:cs typeface="Times New Roman"/>
              </a:rPr>
              <a:t>i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-880">
                <a:latin typeface="Times New Roman"/>
                <a:cs typeface="Times New Roman"/>
              </a:rPr>
              <a:t>s</a:t>
            </a:r>
            <a:r>
              <a:rPr dirty="0" sz="2250" spc="10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-1755">
                <a:latin typeface="Times New Roman"/>
                <a:cs typeface="Times New Roman"/>
              </a:rPr>
              <a:t>m</a:t>
            </a:r>
            <a:r>
              <a:rPr dirty="0" sz="2250" spc="325">
                <a:solidFill>
                  <a:srgbClr val="AAAA00"/>
                </a:solidFill>
                <a:latin typeface="Times New Roman"/>
                <a:cs typeface="Times New Roman"/>
              </a:rPr>
              <a:t>m</a:t>
            </a:r>
            <a:r>
              <a:rPr dirty="0" sz="2250" spc="-1130">
                <a:latin typeface="Times New Roman"/>
                <a:cs typeface="Times New Roman"/>
              </a:rPr>
              <a:t>o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-880">
                <a:latin typeface="Times New Roman"/>
                <a:cs typeface="Times New Roman"/>
              </a:rPr>
              <a:t>s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-1130">
                <a:latin typeface="Times New Roman"/>
                <a:cs typeface="Times New Roman"/>
              </a:rPr>
              <a:t>d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d</a:t>
            </a:r>
            <a:r>
              <a:rPr dirty="0" sz="2250" spc="-630">
                <a:latin typeface="Times New Roman"/>
                <a:cs typeface="Times New Roman"/>
              </a:rPr>
              <a:t>i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-880">
                <a:latin typeface="Times New Roman"/>
                <a:cs typeface="Times New Roman"/>
              </a:rPr>
              <a:t>s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-1130">
                <a:latin typeface="Times New Roman"/>
                <a:cs typeface="Times New Roman"/>
              </a:rPr>
              <a:t>p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p</a:t>
            </a:r>
            <a:r>
              <a:rPr dirty="0" sz="2250" spc="-1130">
                <a:latin typeface="Times New Roman"/>
                <a:cs typeface="Times New Roman"/>
              </a:rPr>
              <a:t>u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u</a:t>
            </a:r>
            <a:r>
              <a:rPr dirty="0" sz="2250" spc="-1005">
                <a:latin typeface="Times New Roman"/>
                <a:cs typeface="Times New Roman"/>
              </a:rPr>
              <a:t>e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-880">
                <a:latin typeface="Times New Roman"/>
                <a:cs typeface="Times New Roman"/>
              </a:rPr>
              <a:t>s</a:t>
            </a:r>
            <a:r>
              <a:rPr dirty="0" sz="2250" spc="105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 spc="-630">
                <a:latin typeface="Times New Roman"/>
                <a:cs typeface="Times New Roman"/>
              </a:rPr>
              <a:t>t</a:t>
            </a:r>
            <a:r>
              <a:rPr dirty="0" sz="2250" spc="200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-1130">
                <a:latin typeface="Times New Roman"/>
                <a:cs typeface="Times New Roman"/>
              </a:rPr>
              <a:t>o</a:t>
            </a:r>
            <a:r>
              <a:rPr dirty="0" sz="2250" spc="130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-880">
                <a:latin typeface="Times New Roman"/>
                <a:cs typeface="Times New Roman"/>
              </a:rPr>
              <a:t>s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s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-1130">
                <a:latin typeface="Times New Roman"/>
                <a:cs typeface="Times New Roman"/>
              </a:rPr>
              <a:t>p</a:t>
            </a:r>
            <a:r>
              <a:rPr dirty="0" sz="2250" spc="250">
                <a:solidFill>
                  <a:srgbClr val="AAAA00"/>
                </a:solidFill>
                <a:latin typeface="Times New Roman"/>
                <a:cs typeface="Times New Roman"/>
              </a:rPr>
              <a:t>p</a:t>
            </a:r>
            <a:r>
              <a:rPr dirty="0" sz="2250" spc="-1000">
                <a:latin typeface="Times New Roman"/>
                <a:cs typeface="Times New Roman"/>
              </a:rPr>
              <a:t>a</a:t>
            </a:r>
            <a:r>
              <a:rPr dirty="0" sz="2250" spc="24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-755">
                <a:latin typeface="Times New Roman"/>
                <a:cs typeface="Times New Roman"/>
              </a:rPr>
              <a:t>r</a:t>
            </a:r>
            <a:r>
              <a:rPr dirty="0" sz="2250" spc="36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-1000">
                <a:latin typeface="Times New Roman"/>
                <a:cs typeface="Times New Roman"/>
              </a:rPr>
              <a:t>a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>
                <a:solidFill>
                  <a:srgbClr val="AAAA00"/>
                </a:solidFill>
                <a:latin typeface="Times New Roman"/>
                <a:cs typeface="Times New Roman"/>
              </a:rPr>
              <a:t>	</a:t>
            </a:r>
            <a:r>
              <a:rPr dirty="0" sz="2250" spc="-630">
                <a:latin typeface="Times New Roman"/>
                <a:cs typeface="Times New Roman"/>
              </a:rPr>
              <a:t>t</a:t>
            </a:r>
            <a:r>
              <a:rPr dirty="0" sz="2250" spc="195">
                <a:solidFill>
                  <a:srgbClr val="AAAA00"/>
                </a:solidFill>
                <a:latin typeface="Times New Roman"/>
                <a:cs typeface="Times New Roman"/>
              </a:rPr>
              <a:t>t  </a:t>
            </a:r>
            <a:r>
              <a:rPr dirty="0" sz="2250" spc="-390">
                <a:latin typeface="Times New Roman"/>
                <a:cs typeface="Times New Roman"/>
              </a:rPr>
              <a:t>s</a:t>
            </a:r>
            <a:r>
              <a:rPr dirty="0" sz="2250" spc="-390">
                <a:solidFill>
                  <a:srgbClr val="AAAA00"/>
                </a:solidFill>
                <a:latin typeface="Times New Roman"/>
                <a:cs typeface="Times New Roman"/>
              </a:rPr>
              <a:t>s </a:t>
            </a:r>
            <a:r>
              <a:rPr dirty="0" sz="2250" spc="-500">
                <a:latin typeface="Times New Roman"/>
                <a:cs typeface="Times New Roman"/>
              </a:rPr>
              <a:t>y</a:t>
            </a:r>
            <a:r>
              <a:rPr dirty="0" sz="2250" spc="-500">
                <a:solidFill>
                  <a:srgbClr val="AAAA00"/>
                </a:solidFill>
                <a:latin typeface="Times New Roman"/>
                <a:cs typeface="Times New Roman"/>
              </a:rPr>
              <a:t>y </a:t>
            </a:r>
            <a:r>
              <a:rPr dirty="0" sz="2250" spc="-325">
                <a:latin typeface="Times New Roman"/>
                <a:cs typeface="Times New Roman"/>
              </a:rPr>
              <a:t>r</a:t>
            </a:r>
            <a:r>
              <a:rPr dirty="0" sz="2250" spc="-325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-325">
                <a:latin typeface="Times New Roman"/>
                <a:cs typeface="Times New Roman"/>
              </a:rPr>
              <a:t>e</a:t>
            </a:r>
            <a:r>
              <a:rPr dirty="0" sz="2250" spc="-325">
                <a:solidFill>
                  <a:srgbClr val="AAAA00"/>
                </a:solidFill>
                <a:latin typeface="Times New Roman"/>
                <a:cs typeface="Times New Roman"/>
              </a:rPr>
              <a:t>e</a:t>
            </a:r>
            <a:r>
              <a:rPr dirty="0" sz="2250" spc="-325">
                <a:latin typeface="Times New Roman"/>
                <a:cs typeface="Times New Roman"/>
              </a:rPr>
              <a:t>a</a:t>
            </a:r>
            <a:r>
              <a:rPr dirty="0" sz="2250" spc="-32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-325">
                <a:latin typeface="Times New Roman"/>
                <a:cs typeface="Times New Roman"/>
              </a:rPr>
              <a:t>l</a:t>
            </a:r>
            <a:r>
              <a:rPr dirty="0" sz="2250" spc="-325">
                <a:solidFill>
                  <a:srgbClr val="AAAA00"/>
                </a:solidFill>
                <a:latin typeface="Times New Roman"/>
                <a:cs typeface="Times New Roman"/>
              </a:rPr>
              <a:t>l</a:t>
            </a:r>
            <a:r>
              <a:rPr dirty="0" sz="2250" spc="-325">
                <a:latin typeface="Times New Roman"/>
                <a:cs typeface="Times New Roman"/>
              </a:rPr>
              <a:t>i</a:t>
            </a:r>
            <a:r>
              <a:rPr dirty="0" sz="2250" spc="-325">
                <a:solidFill>
                  <a:srgbClr val="AAAA00"/>
                </a:solidFill>
                <a:latin typeface="Times New Roman"/>
                <a:cs typeface="Times New Roman"/>
              </a:rPr>
              <a:t>i</a:t>
            </a:r>
            <a:r>
              <a:rPr dirty="0" sz="2250" spc="-325">
                <a:latin typeface="Times New Roman"/>
                <a:cs typeface="Times New Roman"/>
              </a:rPr>
              <a:t>z</a:t>
            </a:r>
            <a:r>
              <a:rPr dirty="0" sz="2250" spc="-325">
                <a:solidFill>
                  <a:srgbClr val="AAAA00"/>
                </a:solidFill>
                <a:latin typeface="Times New Roman"/>
                <a:cs typeface="Times New Roman"/>
              </a:rPr>
              <a:t>z</a:t>
            </a:r>
            <a:r>
              <a:rPr dirty="0" sz="2250" spc="-325">
                <a:latin typeface="Times New Roman"/>
                <a:cs typeface="Times New Roman"/>
              </a:rPr>
              <a:t>a</a:t>
            </a:r>
            <a:r>
              <a:rPr dirty="0" sz="2250" spc="-32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-325">
                <a:latin typeface="Times New Roman"/>
                <a:cs typeface="Times New Roman"/>
              </a:rPr>
              <a:t>r</a:t>
            </a:r>
            <a:r>
              <a:rPr dirty="0" sz="2250" spc="-325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-27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-315">
                <a:latin typeface="Times New Roman"/>
                <a:cs typeface="Times New Roman"/>
              </a:rPr>
              <a:t>t</a:t>
            </a:r>
            <a:r>
              <a:rPr dirty="0" sz="2250" spc="-315">
                <a:solidFill>
                  <a:srgbClr val="AAAA00"/>
                </a:solidFill>
                <a:latin typeface="Times New Roman"/>
                <a:cs typeface="Times New Roman"/>
              </a:rPr>
              <a:t>t</a:t>
            </a:r>
            <a:r>
              <a:rPr dirty="0" sz="2250" spc="-315">
                <a:latin typeface="Times New Roman"/>
                <a:cs typeface="Times New Roman"/>
              </a:rPr>
              <a:t>r</a:t>
            </a:r>
            <a:r>
              <a:rPr dirty="0" sz="2250" spc="-315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-315">
                <a:latin typeface="Times New Roman"/>
                <a:cs typeface="Times New Roman"/>
              </a:rPr>
              <a:t>a</a:t>
            </a:r>
            <a:r>
              <a:rPr dirty="0" sz="2250" spc="-31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-315">
                <a:latin typeface="Times New Roman"/>
                <a:cs typeface="Times New Roman"/>
              </a:rPr>
              <a:t>b</a:t>
            </a:r>
            <a:r>
              <a:rPr dirty="0" sz="2250" spc="-315">
                <a:solidFill>
                  <a:srgbClr val="AAAA00"/>
                </a:solidFill>
                <a:latin typeface="Times New Roman"/>
                <a:cs typeface="Times New Roman"/>
              </a:rPr>
              <a:t>b</a:t>
            </a:r>
            <a:r>
              <a:rPr dirty="0" sz="2250" spc="-315">
                <a:latin typeface="Times New Roman"/>
                <a:cs typeface="Times New Roman"/>
              </a:rPr>
              <a:t>a</a:t>
            </a:r>
            <a:r>
              <a:rPr dirty="0" sz="2250" spc="-315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-315">
                <a:latin typeface="Times New Roman"/>
                <a:cs typeface="Times New Roman"/>
              </a:rPr>
              <a:t>j</a:t>
            </a:r>
            <a:r>
              <a:rPr dirty="0" sz="2250" spc="-315">
                <a:solidFill>
                  <a:srgbClr val="AAAA00"/>
                </a:solidFill>
                <a:latin typeface="Times New Roman"/>
                <a:cs typeface="Times New Roman"/>
              </a:rPr>
              <a:t>j</a:t>
            </a:r>
            <a:r>
              <a:rPr dirty="0" sz="2250" spc="-315">
                <a:latin typeface="Times New Roman"/>
                <a:cs typeface="Times New Roman"/>
              </a:rPr>
              <a:t>o</a:t>
            </a:r>
            <a:r>
              <a:rPr dirty="0" sz="2250" spc="-315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-315">
                <a:latin typeface="Times New Roman"/>
                <a:cs typeface="Times New Roman"/>
              </a:rPr>
              <a:t>.</a:t>
            </a:r>
            <a:r>
              <a:rPr dirty="0" sz="2250" spc="-315">
                <a:solidFill>
                  <a:srgbClr val="AAAA00"/>
                </a:solidFill>
                <a:latin typeface="Times New Roman"/>
                <a:cs typeface="Times New Roman"/>
              </a:rPr>
              <a:t>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24546" y="1956893"/>
            <a:ext cx="6230327" cy="4678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67060" y="968873"/>
            <a:ext cx="8406765" cy="2764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95"/>
              </a:spcBef>
            </a:pPr>
            <a:r>
              <a:rPr dirty="0" sz="2250" spc="229">
                <a:solidFill>
                  <a:srgbClr val="AAAA00"/>
                </a:solidFill>
                <a:latin typeface="Times New Roman"/>
                <a:cs typeface="Times New Roman"/>
              </a:rPr>
              <a:t>Una </a:t>
            </a:r>
            <a:r>
              <a:rPr dirty="0" sz="2250" spc="210">
                <a:solidFill>
                  <a:srgbClr val="AAAA00"/>
                </a:solidFill>
                <a:latin typeface="Times New Roman"/>
                <a:cs typeface="Times New Roman"/>
              </a:rPr>
              <a:t>cadena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cinemática </a:t>
            </a: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en </a:t>
            </a:r>
            <a:r>
              <a:rPr dirty="0" sz="2250" spc="160">
                <a:solidFill>
                  <a:srgbClr val="AAAA00"/>
                </a:solidFill>
                <a:latin typeface="Times New Roman"/>
                <a:cs typeface="Times New Roman"/>
              </a:rPr>
              <a:t>la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cual </a:t>
            </a:r>
            <a:r>
              <a:rPr dirty="0" sz="2250" spc="155">
                <a:solidFill>
                  <a:srgbClr val="AAAA00"/>
                </a:solidFill>
                <a:latin typeface="Times New Roman"/>
                <a:cs typeface="Times New Roman"/>
              </a:rPr>
              <a:t>al 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menos </a:t>
            </a:r>
            <a:r>
              <a:rPr dirty="0" sz="2250" spc="270">
                <a:solidFill>
                  <a:srgbClr val="AAAA00"/>
                </a:solidFill>
                <a:latin typeface="Times New Roman"/>
                <a:cs typeface="Times New Roman"/>
              </a:rPr>
              <a:t>un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eslabón está 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conectado</a:t>
            </a:r>
            <a:r>
              <a:rPr dirty="0" sz="2250" spc="4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54">
                <a:solidFill>
                  <a:srgbClr val="AAAA00"/>
                </a:solidFill>
                <a:latin typeface="Times New Roman"/>
                <a:cs typeface="Times New Roman"/>
              </a:rPr>
              <a:t>a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00"/>
                </a:solidFill>
                <a:latin typeface="Times New Roman"/>
                <a:cs typeface="Times New Roman"/>
              </a:rPr>
              <a:t>la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25">
                <a:solidFill>
                  <a:srgbClr val="AAAA00"/>
                </a:solidFill>
                <a:latin typeface="Times New Roman"/>
                <a:cs typeface="Times New Roman"/>
              </a:rPr>
              <a:t>tierra</a:t>
            </a:r>
            <a:r>
              <a:rPr dirty="0" sz="2250" spc="4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o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está</a:t>
            </a:r>
            <a:r>
              <a:rPr dirty="0" sz="2250" spc="6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10">
                <a:solidFill>
                  <a:srgbClr val="AAAA00"/>
                </a:solidFill>
                <a:latin typeface="Times New Roman"/>
                <a:cs typeface="Times New Roman"/>
              </a:rPr>
              <a:t>fijo.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Times New Roman"/>
              <a:cs typeface="Times New Roman"/>
            </a:endParaRPr>
          </a:p>
          <a:p>
            <a:pPr marL="924560">
              <a:lnSpc>
                <a:spcPct val="100000"/>
              </a:lnSpc>
            </a:pPr>
            <a:r>
              <a:rPr dirty="0" sz="2250" spc="130">
                <a:solidFill>
                  <a:srgbClr val="AAAAAA"/>
                </a:solidFill>
                <a:latin typeface="Times New Roman"/>
                <a:cs typeface="Times New Roman"/>
              </a:rPr>
              <a:t>¿Una </a:t>
            </a:r>
            <a:r>
              <a:rPr dirty="0" sz="2250" spc="110">
                <a:solidFill>
                  <a:srgbClr val="AAAAAA"/>
                </a:solidFill>
                <a:latin typeface="Times New Roman"/>
                <a:cs typeface="Times New Roman"/>
              </a:rPr>
              <a:t>cadena </a:t>
            </a:r>
            <a:r>
              <a:rPr dirty="0" sz="2250" spc="114">
                <a:solidFill>
                  <a:srgbClr val="AAAAAA"/>
                </a:solidFill>
                <a:latin typeface="Times New Roman"/>
                <a:cs typeface="Times New Roman"/>
              </a:rPr>
              <a:t>de </a:t>
            </a:r>
            <a:r>
              <a:rPr dirty="0" sz="2250" spc="105">
                <a:solidFill>
                  <a:srgbClr val="AAAAAA"/>
                </a:solidFill>
                <a:latin typeface="Times New Roman"/>
                <a:cs typeface="Times New Roman"/>
              </a:rPr>
              <a:t>motocicleta </a:t>
            </a:r>
            <a:r>
              <a:rPr dirty="0" sz="2250" spc="95">
                <a:solidFill>
                  <a:srgbClr val="AAAAAA"/>
                </a:solidFill>
                <a:latin typeface="Times New Roman"/>
                <a:cs typeface="Times New Roman"/>
              </a:rPr>
              <a:t>es </a:t>
            </a:r>
            <a:r>
              <a:rPr dirty="0" sz="2250" spc="120">
                <a:solidFill>
                  <a:srgbClr val="AAAAAA"/>
                </a:solidFill>
                <a:latin typeface="Times New Roman"/>
                <a:cs typeface="Times New Roman"/>
              </a:rPr>
              <a:t>un</a:t>
            </a:r>
            <a:r>
              <a:rPr dirty="0" sz="2250" spc="-365">
                <a:solidFill>
                  <a:srgbClr val="AAAAAA"/>
                </a:solidFill>
                <a:latin typeface="Times New Roman"/>
                <a:cs typeface="Times New Roman"/>
              </a:rPr>
              <a:t> </a:t>
            </a:r>
            <a:r>
              <a:rPr dirty="0" sz="2250" spc="120">
                <a:solidFill>
                  <a:srgbClr val="AAAAAA"/>
                </a:solidFill>
                <a:latin typeface="Times New Roman"/>
                <a:cs typeface="Times New Roman"/>
              </a:rPr>
              <a:t>mecanismo?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</a:pPr>
            <a:r>
              <a:rPr dirty="0" sz="2250" spc="315">
                <a:solidFill>
                  <a:srgbClr val="FF0032"/>
                </a:solidFill>
                <a:latin typeface="Times New Roman"/>
                <a:cs typeface="Times New Roman"/>
              </a:rPr>
              <a:t>Má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7723" y="606279"/>
            <a:ext cx="5310505" cy="3702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65">
                <a:solidFill>
                  <a:srgbClr val="FF0032"/>
                </a:solidFill>
              </a:rPr>
              <a:t>Orden</a:t>
            </a:r>
            <a:r>
              <a:rPr dirty="0" spc="30">
                <a:solidFill>
                  <a:srgbClr val="FF0032"/>
                </a:solidFill>
              </a:rPr>
              <a:t> </a:t>
            </a:r>
            <a:r>
              <a:rPr dirty="0" spc="175">
                <a:solidFill>
                  <a:srgbClr val="AAAA00"/>
                </a:solidFill>
              </a:rPr>
              <a:t>.-Número</a:t>
            </a:r>
            <a:r>
              <a:rPr dirty="0" spc="10">
                <a:solidFill>
                  <a:srgbClr val="AAAA00"/>
                </a:solidFill>
              </a:rPr>
              <a:t> </a:t>
            </a:r>
            <a:r>
              <a:rPr dirty="0" spc="190">
                <a:solidFill>
                  <a:srgbClr val="AAAA00"/>
                </a:solidFill>
              </a:rPr>
              <a:t>de</a:t>
            </a:r>
            <a:r>
              <a:rPr dirty="0" spc="10">
                <a:solidFill>
                  <a:srgbClr val="AAAA00"/>
                </a:solidFill>
              </a:rPr>
              <a:t> </a:t>
            </a:r>
            <a:r>
              <a:rPr dirty="0" spc="175">
                <a:solidFill>
                  <a:srgbClr val="AAAA00"/>
                </a:solidFill>
              </a:rPr>
              <a:t>nodos</a:t>
            </a:r>
            <a:r>
              <a:rPr dirty="0" spc="130">
                <a:solidFill>
                  <a:srgbClr val="AAAA00"/>
                </a:solidFill>
              </a:rPr>
              <a:t> </a:t>
            </a:r>
            <a:r>
              <a:rPr dirty="0" spc="250">
                <a:solidFill>
                  <a:srgbClr val="AAAA00"/>
                </a:solidFill>
              </a:rPr>
              <a:t>por</a:t>
            </a:r>
            <a:r>
              <a:rPr dirty="0" spc="10">
                <a:solidFill>
                  <a:srgbClr val="AAAA00"/>
                </a:solidFill>
              </a:rPr>
              <a:t> </a:t>
            </a:r>
            <a:r>
              <a:rPr dirty="0" spc="175">
                <a:solidFill>
                  <a:srgbClr val="AAAA00"/>
                </a:solidFill>
              </a:rPr>
              <a:t>eslabón: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49359" y="3305385"/>
            <a:ext cx="3696970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95">
                <a:solidFill>
                  <a:srgbClr val="AAAA00"/>
                </a:solidFill>
                <a:latin typeface="Times New Roman"/>
                <a:cs typeface="Times New Roman"/>
              </a:rPr>
              <a:t>Eslabón</a:t>
            </a:r>
            <a:r>
              <a:rPr dirty="0" sz="2250" spc="2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Binario</a:t>
            </a:r>
            <a:r>
              <a:rPr dirty="0" sz="2250" spc="3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AAAA00"/>
                </a:solidFill>
                <a:latin typeface="Times New Roman"/>
                <a:cs typeface="Times New Roman"/>
              </a:rPr>
              <a:t>(</a:t>
            </a:r>
            <a:r>
              <a:rPr dirty="0" sz="2250" spc="2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14">
                <a:solidFill>
                  <a:srgbClr val="AAAA00"/>
                </a:solidFill>
                <a:latin typeface="Times New Roman"/>
                <a:cs typeface="Times New Roman"/>
              </a:rPr>
              <a:t>2</a:t>
            </a:r>
            <a:r>
              <a:rPr dirty="0" sz="2250" spc="3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AAAA00"/>
                </a:solidFill>
                <a:latin typeface="Times New Roman"/>
                <a:cs typeface="Times New Roman"/>
              </a:rPr>
              <a:t>nodos</a:t>
            </a:r>
            <a:r>
              <a:rPr dirty="0" sz="2250" spc="3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9359" y="6312829"/>
            <a:ext cx="3855085" cy="370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180">
                <a:solidFill>
                  <a:srgbClr val="AAAA00"/>
                </a:solidFill>
                <a:latin typeface="Times New Roman"/>
                <a:cs typeface="Times New Roman"/>
              </a:rPr>
              <a:t>Eslabón </a:t>
            </a:r>
            <a:r>
              <a:rPr dirty="0" sz="2250" spc="210">
                <a:solidFill>
                  <a:srgbClr val="AAAA00"/>
                </a:solidFill>
                <a:latin typeface="Times New Roman"/>
                <a:cs typeface="Times New Roman"/>
              </a:rPr>
              <a:t>Ternario 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( </a:t>
            </a:r>
            <a:r>
              <a:rPr dirty="0" sz="2250" spc="100">
                <a:solidFill>
                  <a:srgbClr val="AAAA00"/>
                </a:solidFill>
                <a:latin typeface="Times New Roman"/>
                <a:cs typeface="Times New Roman"/>
              </a:rPr>
              <a:t>3 </a:t>
            </a:r>
            <a:r>
              <a:rPr dirty="0" sz="2250" spc="155">
                <a:solidFill>
                  <a:srgbClr val="AAAA00"/>
                </a:solidFill>
                <a:latin typeface="Times New Roman"/>
                <a:cs typeface="Times New Roman"/>
              </a:rPr>
              <a:t>nodos</a:t>
            </a:r>
            <a:r>
              <a:rPr dirty="0" sz="2250" spc="-35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"/>
            <a:ext cx="9524999" cy="71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5253" y="3790093"/>
            <a:ext cx="4598670" cy="18783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50825">
              <a:lnSpc>
                <a:spcPct val="100000"/>
              </a:lnSpc>
              <a:spcBef>
                <a:spcPts val="110"/>
              </a:spcBef>
            </a:pPr>
            <a:r>
              <a:rPr dirty="0" sz="2250" spc="190">
                <a:solidFill>
                  <a:srgbClr val="AAAA00"/>
                </a:solidFill>
                <a:latin typeface="Times New Roman"/>
                <a:cs typeface="Times New Roman"/>
              </a:rPr>
              <a:t>Eslabón </a:t>
            </a:r>
            <a:r>
              <a:rPr dirty="0" sz="2250" spc="229">
                <a:solidFill>
                  <a:srgbClr val="AAAA00"/>
                </a:solidFill>
                <a:latin typeface="Times New Roman"/>
                <a:cs typeface="Times New Roman"/>
              </a:rPr>
              <a:t>Cuaternario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(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4 </a:t>
            </a:r>
            <a:r>
              <a:rPr dirty="0" sz="2250" spc="170">
                <a:solidFill>
                  <a:srgbClr val="AAAA00"/>
                </a:solidFill>
                <a:latin typeface="Times New Roman"/>
                <a:cs typeface="Times New Roman"/>
              </a:rPr>
              <a:t>nodos</a:t>
            </a:r>
            <a:r>
              <a:rPr dirty="0" sz="2250" spc="-35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85">
                <a:solidFill>
                  <a:srgbClr val="AAAA00"/>
                </a:solidFill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50" spc="215">
                <a:solidFill>
                  <a:srgbClr val="AAAA00"/>
                </a:solidFill>
                <a:latin typeface="Times New Roman"/>
                <a:cs typeface="Times New Roman"/>
              </a:rPr>
              <a:t>¿Y</a:t>
            </a:r>
            <a:r>
              <a:rPr dirty="0" sz="2250" spc="-4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260">
                <a:solidFill>
                  <a:srgbClr val="AAAA00"/>
                </a:solidFill>
                <a:latin typeface="Times New Roman"/>
                <a:cs typeface="Times New Roman"/>
              </a:rPr>
              <a:t>un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eslabón</a:t>
            </a:r>
            <a:r>
              <a:rPr dirty="0" sz="2250" spc="3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AAAA00"/>
                </a:solidFill>
                <a:latin typeface="Times New Roman"/>
                <a:cs typeface="Times New Roman"/>
              </a:rPr>
              <a:t>con</a:t>
            </a:r>
            <a:r>
              <a:rPr dirty="0" sz="2250" spc="7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AAAA00"/>
                </a:solidFill>
                <a:latin typeface="Times New Roman"/>
                <a:cs typeface="Times New Roman"/>
              </a:rPr>
              <a:t>5</a:t>
            </a:r>
            <a:r>
              <a:rPr dirty="0" sz="2250" spc="40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85">
                <a:solidFill>
                  <a:srgbClr val="AAAA00"/>
                </a:solidFill>
                <a:latin typeface="Times New Roman"/>
                <a:cs typeface="Times New Roman"/>
              </a:rPr>
              <a:t>nodos?</a:t>
            </a:r>
            <a:endParaRPr sz="2250">
              <a:latin typeface="Times New Roman"/>
              <a:cs typeface="Times New Roman"/>
            </a:endParaRPr>
          </a:p>
          <a:p>
            <a:pPr marL="487680">
              <a:lnSpc>
                <a:spcPct val="100000"/>
              </a:lnSpc>
              <a:spcBef>
                <a:spcPts val="1725"/>
              </a:spcBef>
              <a:tabLst>
                <a:tab pos="1136015" algn="l"/>
              </a:tabLst>
            </a:pPr>
            <a:r>
              <a:rPr dirty="0" sz="2250" spc="310">
                <a:solidFill>
                  <a:srgbClr val="AAAA00"/>
                </a:solidFill>
                <a:latin typeface="Times New Roman"/>
                <a:cs typeface="Times New Roman"/>
              </a:rPr>
              <a:t>R</a:t>
            </a:r>
            <a:r>
              <a:rPr dirty="0" sz="2250" spc="65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AAAA00"/>
                </a:solidFill>
                <a:latin typeface="Times New Roman"/>
                <a:cs typeface="Times New Roman"/>
              </a:rPr>
              <a:t>=	</a:t>
            </a:r>
            <a:r>
              <a:rPr dirty="0" sz="2250" spc="195">
                <a:solidFill>
                  <a:srgbClr val="AAAA00"/>
                </a:solidFill>
                <a:latin typeface="Times New Roman"/>
                <a:cs typeface="Times New Roman"/>
              </a:rPr>
              <a:t>Eslabón Quinario,</a:t>
            </a:r>
            <a:r>
              <a:rPr dirty="0" sz="2250" spc="-114">
                <a:solidFill>
                  <a:srgbClr val="AAAA00"/>
                </a:solidFill>
                <a:latin typeface="Times New Roman"/>
                <a:cs typeface="Times New Roman"/>
              </a:rPr>
              <a:t> </a:t>
            </a:r>
            <a:r>
              <a:rPr dirty="0" sz="2250" spc="120">
                <a:solidFill>
                  <a:srgbClr val="AAAA00"/>
                </a:solidFill>
                <a:latin typeface="Times New Roman"/>
                <a:cs typeface="Times New Roman"/>
              </a:rPr>
              <a:t>etc.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3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2020-10-06T15:23:20Z</dcterms:created>
  <dcterms:modified xsi:type="dcterms:W3CDTF">2020-10-06T15:23:20Z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2020-10-06T00:00:00Z</vt:filetime>
  </property>
  <property fmtid="{D5CDD505-2E9C-101B-9397-08002B2CF9AE}" pid="3" name="LastSaved">
    <vt:filetime>2020-10-06T00:00:00Z</vt:filetime>
  </property>
</Properties>
</file>